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ms-office.drawingml.diagramDrawing+xml" PartName="/ppt/diagrams/drawing1.xml"/>
  <Override ContentType="application/vnd.openxmlformats-officedocument.drawingml.diagramColors+xml" PartName="/ppt/diagrams/colors1.xml"/>
  <Override ContentType="application/vnd.openxmlformats-officedocument.drawingml.diagramData+xml" PartName="/ppt/diagrams/data1.xml"/>
  <Override ContentType="application/vnd.openxmlformats-officedocument.drawingml.diagramLayout+xml" PartName="/ppt/diagrams/layout1.xml"/>
  <Override ContentType="application/vnd.openxmlformats-officedocument.drawingml.diagramStyle+xml" PartName="/ppt/diagrams/quickStyle1.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03"/>
    <p:restoredTop sz="94621"/>
  </p:normalViewPr>
  <p:slideViewPr>
    <p:cSldViewPr snapToGrid="0" snapToObjects="1">
      <p:cViewPr>
        <p:scale>
          <a:sx d="100" n="50"/>
          <a:sy d="100" n="50"/>
        </p:scale>
        <p:origin x="144" y="132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27" Target="slides/slide21.xml" Type="http://schemas.openxmlformats.org/officeDocument/2006/relationships/slide"/><Relationship Id="rId26" Target="slides/slide20.xml" Type="http://schemas.openxmlformats.org/officeDocument/2006/relationships/slide"/><Relationship Id="rId25" Target="slides/slide19.xml" Type="http://schemas.openxmlformats.org/officeDocument/2006/relationships/slide"/><Relationship Id="rId24" Target="slides/slide18.xml" Type="http://schemas.openxmlformats.org/officeDocument/2006/relationships/slide"/><Relationship Id="rId21" Target="slides/slide15.xml" Type="http://schemas.openxmlformats.org/officeDocument/2006/relationships/slide"/><Relationship Id="rId19" Target="slides/slide13.xml" Type="http://schemas.openxmlformats.org/officeDocument/2006/relationships/slide"/><Relationship Id="rId20" Target="slides/slide14.xml" Type="http://schemas.openxmlformats.org/officeDocument/2006/relationships/slide"/><Relationship Id="rId18" Target="slides/slide12.xml" Type="http://schemas.openxmlformats.org/officeDocument/2006/relationships/slide"/><Relationship Id="rId17" Target="slides/slide11.xml" Type="http://schemas.openxmlformats.org/officeDocument/2006/relationships/slide"/><Relationship Id="rId16" Target="slides/slide10.xml" Type="http://schemas.openxmlformats.org/officeDocument/2006/relationships/slide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10" Target="slides/slide4.xml" Type="http://schemas.openxmlformats.org/officeDocument/2006/relationships/slide"/><Relationship Id="rId9" Target="slides/slide3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3" Target="slides/slide17.xml" Type="http://schemas.openxmlformats.org/officeDocument/2006/relationships/slide"/><Relationship Id="rId2" Target="viewProps.xml" Type="http://schemas.openxmlformats.org/officeDocument/2006/relationships/viewProps"/><Relationship Id="rId22" Target="slides/slide16.xml" Type="http://schemas.openxmlformats.org/officeDocument/2006/relationships/slide"/><Relationship Id="rId28" Target="slides/slide22.xml" Type="http://schemas.openxmlformats.org/officeDocument/2006/relationships/slide"/><Relationship Id="rId1" Target="theme/theme1.xml" Type="http://schemas.openxmlformats.org/officeDocument/2006/relationships/theme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pri="10200" type="colorful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562C1-53E2-4339-9D7C-530BAC5BCD85}" type="doc">
      <dgm:prSet csCatId="colorful" csTypeId="urn:microsoft.com/office/officeart/2005/8/colors/colorful2" loCatId="list" loTypeId="urn:microsoft.com/office/officeart/2005/8/layout/vList2" phldr="1" qsCatId="simple" qsTypeId="urn:microsoft.com/office/officeart/2005/8/quickstyle/simple4"/>
      <dgm:spPr/>
      <dgm:t>
        <a:bodyPr numCol="1"/>
        <a:lstStyle/>
        <a:p>
          <a:endParaRPr lang="en-US"/>
        </a:p>
      </dgm:t>
    </dgm:pt>
    <dgm:pt modelId="{2B291D61-1C13-4E06-B2B7-864D02B3C794}">
      <dgm:prSet/>
      <dgm:spPr/>
      <dgm:t>
        <a:bodyPr numCol="1"/>
        <a:lstStyle/>
        <a:p>
          <a:r>
            <a:rPr dirty="0" lang="en-US">
              <a:solidFill>
                <a:schemeClr val="bg1"/>
              </a:solidFill>
            </a:rPr>
            <a:t>PART I: Identifying Values (LO2)</a:t>
          </a:r>
        </a:p>
      </dgm:t>
    </dgm:pt>
    <dgm:pt cxnId="{3B42430B-AAF5-4CB4-B512-BEB2B9264AF6}" modelId="{6FDC0060-3604-4446-8A68-7D055F7AC303}" type="parTrans">
      <dgm:prSet/>
      <dgm:spPr/>
      <dgm:t>
        <a:bodyPr numCol="1"/>
        <a:lstStyle/>
        <a:p>
          <a:endParaRPr lang="en-US"/>
        </a:p>
      </dgm:t>
    </dgm:pt>
    <dgm:pt cxnId="{3B42430B-AAF5-4CB4-B512-BEB2B9264AF6}" modelId="{A9FE1B07-32D2-4254-A16A-C3590DB8A49E}" type="sibTrans">
      <dgm:prSet/>
      <dgm:spPr/>
      <dgm:t>
        <a:bodyPr numCol="1"/>
        <a:lstStyle/>
        <a:p>
          <a:endParaRPr lang="en-US"/>
        </a:p>
      </dgm:t>
    </dgm:pt>
    <dgm:pt modelId="{3BE7FA2B-42F2-7A44-9398-421DA079DE2A}">
      <dgm:prSet/>
      <dgm:spPr/>
      <dgm:t>
        <a:bodyPr numCol="1"/>
        <a:lstStyle/>
        <a:p>
          <a:pPr rtl="0"/>
          <a:r>
            <a:rPr altLang="en-GB" dirty="0" lang="en-GB"/>
            <a:t>PART II: Identifying Career Options (LO3)  </a:t>
          </a:r>
        </a:p>
      </dgm:t>
    </dgm:pt>
    <dgm:pt cxnId="{139563CF-745B-C741-8A24-61D8EACA5B4C}" modelId="{185AB6BA-E685-3445-8C88-EF0ACA572C29}" type="parTrans">
      <dgm:prSet/>
      <dgm:spPr/>
      <dgm:t>
        <a:bodyPr numCol="1"/>
        <a:lstStyle/>
        <a:p>
          <a:endParaRPr altLang="en-GB" lang="en-GB"/>
        </a:p>
      </dgm:t>
    </dgm:pt>
    <dgm:pt cxnId="{139563CF-745B-C741-8A24-61D8EACA5B4C}" modelId="{0D0A28AA-9316-C24B-9CF3-0C2E3AD7192A}" type="sibTrans">
      <dgm:prSet/>
      <dgm:spPr/>
      <dgm:t>
        <a:bodyPr numCol="1"/>
        <a:lstStyle/>
        <a:p>
          <a:endParaRPr altLang="en-GB" lang="en-GB"/>
        </a:p>
      </dgm:t>
    </dgm:pt>
    <dgm:pt modelId="{FA49DBC0-FDB5-B54D-8F93-81E6A259FF51}" type="pres">
      <dgm:prSet presAssocID="{8B3562C1-53E2-4339-9D7C-530BAC5BCD85}" presName="linear" presStyleCnt="0">
        <dgm:presLayoutVars>
          <dgm:animLvl val="lvl"/>
          <dgm:resizeHandles val="exact"/>
        </dgm:presLayoutVars>
      </dgm:prSet>
      <dgm:spPr/>
    </dgm:pt>
    <dgm:pt modelId="{61570FBB-0013-B240-9572-5B4E83351D33}" type="pres">
      <dgm:prSet presAssocID="{2B291D61-1C13-4E06-B2B7-864D02B3C794}" presName="parentText" presStyleCnt="2" presStyleIdx="0" presStyleLbl="node1">
        <dgm:presLayoutVars>
          <dgm:chMax val="0"/>
          <dgm:bulletEnabled val="1"/>
        </dgm:presLayoutVars>
      </dgm:prSet>
      <dgm:spPr/>
    </dgm:pt>
    <dgm:pt modelId="{54E3EC8C-B85F-634F-A5C4-0091884C6DA8}" type="pres">
      <dgm:prSet presAssocID="{A9FE1B07-32D2-4254-A16A-C3590DB8A49E}" presName="spacer" presStyleCnt="0"/>
      <dgm:spPr/>
    </dgm:pt>
    <dgm:pt modelId="{6AF96F37-DE51-EF44-82EC-A4EB4B97DFFE}" type="pres">
      <dgm:prSet presAssocID="{3BE7FA2B-42F2-7A44-9398-421DA079DE2A}" presName="parentText" presStyleCnt="2" presStyleIdx="1" presStyleLbl="node1">
        <dgm:presLayoutVars>
          <dgm:chMax val="0"/>
          <dgm:bulletEnabled val="1"/>
        </dgm:presLayoutVars>
      </dgm:prSet>
      <dgm:spPr/>
    </dgm:pt>
  </dgm:ptLst>
  <dgm:cxnLst>
    <dgm:cxn destId="{2B291D61-1C13-4E06-B2B7-864D02B3C794}" destOrd="0" modelId="{3B42430B-AAF5-4CB4-B512-BEB2B9264AF6}" parTransId="{6FDC0060-3604-4446-8A68-7D055F7AC303}" sibTransId="{A9FE1B07-32D2-4254-A16A-C3590DB8A49E}" srcId="{8B3562C1-53E2-4339-9D7C-530BAC5BCD85}" srcOrd="0"/>
    <dgm:cxn destId="{6AF96F37-DE51-EF44-82EC-A4EB4B97DFFE}" destOrd="0" modelId="{E2058347-38C2-1F42-B5B4-8FDFA46C2F70}" presId="urn:microsoft.com/office/officeart/2005/8/layout/vList2" srcId="{3BE7FA2B-42F2-7A44-9398-421DA079DE2A}" srcOrd="0" type="presOf"/>
    <dgm:cxn destId="{FA49DBC0-FDB5-B54D-8F93-81E6A259FF51}" destOrd="0" modelId="{E0660E65-E91D-7B40-B59E-E9CA2E7C3D7C}" presId="urn:microsoft.com/office/officeart/2005/8/layout/vList2" srcId="{8B3562C1-53E2-4339-9D7C-530BAC5BCD85}" srcOrd="0" type="presOf"/>
    <dgm:cxn destId="{3BE7FA2B-42F2-7A44-9398-421DA079DE2A}" destOrd="0" modelId="{139563CF-745B-C741-8A24-61D8EACA5B4C}" parTransId="{185AB6BA-E685-3445-8C88-EF0ACA572C29}" sibTransId="{0D0A28AA-9316-C24B-9CF3-0C2E3AD7192A}" srcId="{8B3562C1-53E2-4339-9D7C-530BAC5BCD85}" srcOrd="1"/>
    <dgm:cxn destId="{61570FBB-0013-B240-9572-5B4E83351D33}" destOrd="0" modelId="{9BE550F2-A26D-4D43-BD43-C3D276057B42}" presId="urn:microsoft.com/office/officeart/2005/8/layout/vList2" srcId="{2B291D61-1C13-4E06-B2B7-864D02B3C794}" srcOrd="0" type="presOf"/>
    <dgm:cxn destId="{61570FBB-0013-B240-9572-5B4E83351D33}" destOrd="0" modelId="{74BD2540-6CF5-4C4D-97F3-CE2CD82A279B}" presId="urn:microsoft.com/office/officeart/2005/8/layout/vList2" srcId="{FA49DBC0-FDB5-B54D-8F93-81E6A259FF51}" srcOrd="0" type="presParOf"/>
    <dgm:cxn destId="{54E3EC8C-B85F-634F-A5C4-0091884C6DA8}" destOrd="0" modelId="{15A30C55-7099-4846-ABB6-B76876B515BC}" presId="urn:microsoft.com/office/officeart/2005/8/layout/vList2" srcId="{FA49DBC0-FDB5-B54D-8F93-81E6A259FF51}" srcOrd="1" type="presParOf"/>
    <dgm:cxn destId="{6AF96F37-DE51-EF44-82EC-A4EB4B97DFFE}" destOrd="0" modelId="{DEE11CBA-FBC7-8C46-805D-0EEA52A94139}" presId="urn:microsoft.com/office/officeart/2005/8/layout/vList2" srcId="{FA49DBC0-FDB5-B54D-8F93-81E6A259FF51}" srcOrd="2" type="presParOf"/>
  </dgm:cxnLst>
  <dgm:bg/>
  <dgm:whole/>
  <dgm:extLst>
    <a:ext uri="http://schemas.microsoft.com/office/drawing/2008/diagram">
      <dsp:dataModelExt xmlns:dsp="http://schemas.microsoft.com/office/drawing/2008/diagram" minVer="http://schemas.openxmlformats.org/drawingml/2006/diagram" relId="rId8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GrpSpPr/>
      <dsp:cNvPr id="0" name=""/>
    </dsp:nvGrpSpPr>
    <dsp:grpSpPr/>
    <dsp:sp modelId="{61570FBB-0013-B240-9572-5B4E83351D33}">
      <dsp:nvSpPr>
        <dsp:cNvPr id="0" name=""/>
        <dsp:cNvSpPr/>
      </dsp:nvSpPr>
      <dsp:spPr>
        <a:xfrm>
          <a:off x="0" y="184211"/>
          <a:ext cx="6545199" cy="2148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r="5400000" dist="38100" rotWithShape="0">
            <a:srgbClr val="000000">
              <a:alpha val="35000"/>
            </a:srgbClr>
          </a:outerShdw>
        </a:effectLst>
      </dsp:spPr>
      <dsp:style>
        <a:lnRef idx="0">
          <a:scrgbClr b="0" g="0" r="0"/>
        </a:lnRef>
        <a:fillRef idx="3">
          <a:scrgbClr b="0" g="0" r="0"/>
        </a:fillRef>
        <a:effectRef idx="2">
          <a:scrgbClr b="0" g="0" r="0"/>
        </a:effectRef>
        <a:fontRef idx="minor">
          <a:schemeClr val="lt1"/>
        </a:fontRef>
      </dsp:style>
      <dsp:txBody>
        <a:bodyPr anchor="ctr" anchorCtr="0" bIns="205740" lIns="205740" numCol="1" rIns="205740" spcCol="1270" spcFirstLastPara="0" tIns="205740" vert="horz" wrap="square">
          <a:noAutofit/>
        </a:bodyPr>
        <a:lstStyle/>
        <a:p>
          <a:pPr algn="l" defTabSz="2400300" indent="0" lvl="0" mar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dirty="0" kern="1200" lang="en-US" sz="5400">
              <a:solidFill>
                <a:schemeClr val="bg1"/>
              </a:solidFill>
            </a:rPr>
            <a:t>PART I: Identifying Values (LO2)</a:t>
          </a:r>
        </a:p>
      </dsp:txBody>
      <dsp:txXfrm>
        <a:off x="104863" y="289074"/>
        <a:ext cx="6335473" cy="1938394"/>
      </dsp:txXfrm>
    </dsp:sp>
    <dsp:sp modelId="{6AF96F37-DE51-EF44-82EC-A4EB4B97DFFE}">
      <dsp:nvSpPr>
        <dsp:cNvPr id="0" name=""/>
        <dsp:cNvSpPr/>
      </dsp:nvSpPr>
      <dsp:spPr>
        <a:xfrm>
          <a:off x="0" y="2487851"/>
          <a:ext cx="6545199" cy="214812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5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5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r="5400000" dist="38100" rotWithShape="0">
            <a:srgbClr val="000000">
              <a:alpha val="35000"/>
            </a:srgbClr>
          </a:outerShdw>
        </a:effectLst>
      </dsp:spPr>
      <dsp:style>
        <a:lnRef idx="0">
          <a:scrgbClr b="0" g="0" r="0"/>
        </a:lnRef>
        <a:fillRef idx="3">
          <a:scrgbClr b="0" g="0" r="0"/>
        </a:fillRef>
        <a:effectRef idx="2">
          <a:scrgbClr b="0" g="0" r="0"/>
        </a:effectRef>
        <a:fontRef idx="minor">
          <a:schemeClr val="lt1"/>
        </a:fontRef>
      </dsp:style>
      <dsp:txBody>
        <a:bodyPr anchor="ctr" anchorCtr="0" bIns="205740" lIns="205740" numCol="1" rIns="205740" spcCol="1270" spcFirstLastPara="0" tIns="205740" vert="horz" wrap="square">
          <a:noAutofit/>
        </a:bodyPr>
        <a:lstStyle/>
        <a:p>
          <a:pPr algn="l" defTabSz="2400300" indent="0" lvl="0" marL="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altLang="en-GB" dirty="0" kern="1200" lang="en-GB" sz="5400"/>
            <a:t>PART II: Identifying Career Options (LO3)  </a:t>
          </a:r>
        </a:p>
      </dsp:txBody>
      <dsp:txXfrm>
        <a:off x="104863" y="2592714"/>
        <a:ext cx="6335473" cy="1938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pri="3000" type="list"/>
    <dgm:cat pri="1000" type="convert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destId="1" destOrd="0" modelId="4" srcId="0" srcOrd="0"/>
        <dgm:cxn destId="2" destOrd="0" modelId="5" srcId="0" srcOrd="1"/>
        <dgm:cxn destId="11" destOrd="0" modelId="12" srcId="1" srcOrd="0"/>
        <dgm:cxn destId="21" destOrd="0" modelId="23" srcId="2" src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destId="1" destOrd="0" modelId="3" srcId="0" srcOrd="0"/>
        <dgm:cxn destId="2" destOrd="0" modelId="4" srcId="0" srcOrd="1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destId="1" destOrd="0" modelId="5" srcId="0" srcOrd="0"/>
        <dgm:cxn destId="2" destOrd="0" modelId="6" srcId="0" srcOrd="1"/>
        <dgm:cxn destId="3" destOrd="0" modelId="7" srcId="0" srcOrd="2"/>
        <dgm:cxn destId="4" destOrd="0" modelId="8" srcId="0" srcOrd="3"/>
      </dgm:cxnLst>
      <dgm:bg/>
      <dgm:whole/>
    </dgm:dataModel>
  </dgm:clrData>
  <dgm:layoutNode name="linear"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varLst>
      <dgm:animLvl val="lvl"/>
      <dgm:resizeHandles val="exact"/>
    </dgm:varLst>
    <dgm:presOf/>
    <dgm:constrLst>
      <dgm:constr for="ch" forName="parentText" refType="w" type="w"/>
      <dgm:constr fact="0.52" for="ch" forName="parentText" refFor="ch" refForName="parentText" refType="primFontSz" type="h"/>
      <dgm:constr for="ch" forName="childText" refType="w" type="w"/>
      <dgm:constr fact="0.46" for="ch" forName="childText" refFor="ch" refForName="parentText" refType="primFontSz" type="h"/>
      <dgm:constr for="ch" forName="parentText" op="equ" type="h"/>
      <dgm:constr for="ch" forName="parentText" op="equ" type="primFontSz" val="65"/>
      <dgm:constr for="ch" forName="childText" op="equ" refFor="ch" refForName="parentText" refType="primFontSz" type="primFontSz"/>
      <dgm:constr fact="0.08" for="ch" forName="spacer" refFor="ch" refForName="parentText" refType="primFontSz" type="h"/>
    </dgm:constrLst>
    <dgm:ruleLst>
      <dgm:rule fact="NaN" for="ch" forName="parentText" max="NaN" type="primFontSz" val="5"/>
    </dgm:ruleLst>
    <dgm:forEach axis="ch" name="Name0" ptType="node">
      <dgm:layoutNode name="parentText" styleLbl="node1">
        <dgm:alg type="tx">
          <dgm:param type="parTxLTRAlign" val="l"/>
          <dgm:param type="parTxRTLAlign" val="r"/>
        </dgm:alg>
        <dgm:shape xmlns:r="http://schemas.openxmlformats.org/officeDocument/2006/relationships" r:blip="" type="roundRect">
          <dgm:adjLst/>
        </dgm:shape>
        <dgm:varLst>
          <dgm:chMax val="0"/>
          <dgm:bulletEnabled val="1"/>
        </dgm:varLst>
        <dgm:presOf axis="self"/>
        <dgm:constrLst>
          <dgm:constr fact="0.3" refType="primFontSz" type="tMarg"/>
          <dgm:constr fact="0.3" refType="primFontSz" type="bMarg"/>
          <dgm:constr fact="0.3" refType="primFontSz" type="lMarg"/>
          <dgm:constr fact="0.3" refType="primFontSz" type="rMarg"/>
        </dgm:constrLst>
        <dgm:ruleLst>
          <dgm:rule fact="NaN" max="NaN" type="h" val="INF"/>
        </dgm:ruleLst>
      </dgm:layoutNode>
      <dgm:choose name="Name1">
        <dgm:if axis="ch" func="cnt" name="Name2" op="gte" ptType="node" val="1">
          <dgm:layoutNode name="childText" styleLbl="revTx">
            <dgm:alg type="tx">
              <dgm:param type="stBulletLvl" val="1"/>
              <dgm:param type="lnSpAfChP" val="20"/>
            </dgm:alg>
            <dgm:shape xmlns:r="http://schemas.openxmlformats.org/officeDocument/2006/relationships" r:blip="" type="rect">
              <dgm:adjLst/>
            </dgm:shape>
            <dgm:varLst>
              <dgm:bulletEnabled val="1"/>
            </dgm:varLst>
            <dgm:presOf axis="des" ptType="node"/>
            <dgm:constrLst>
              <dgm:constr fact="0.1" refType="primFontSz" type="tMarg"/>
              <dgm:constr fact="0.1" refType="primFontSz" type="bMarg"/>
              <dgm:constr fact="0.09" refType="w" type="lMarg"/>
            </dgm:constrLst>
            <dgm:ruleLst>
              <dgm:rule fact="NaN" max="NaN" type="h" val="INF"/>
            </dgm:ruleLst>
          </dgm:layoutNode>
        </dgm:if>
        <dgm:else name="Name3">
          <dgm:choose name="Name4">
            <dgm:if axis="par ch" func="cnt" name="Name5" op="gte" ptType="doc node" val="2">
              <dgm:forEach axis="followSib" cnt="1" name="Name6" ptType="sibTrans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pri="10400" type="simple"/>
  </dgm:catLst>
  <dgm:scene3d>
    <a:camera prst="orthographicFront"/>
    <a:lightRig dir="t" rig="threePt"/>
  </dgm:scene3d>
  <dgm:styleLbl name="node0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lnNode1">
    <dgm:scene3d>
      <a:camera prst="orthographicFront"/>
      <a:lightRig dir="t" rig="threePt"/>
    </dgm:scene3d>
    <dgm:sp3d/>
    <dgm:txPr/>
    <dgm:style>
      <a:lnRef idx="1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vennNode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0">
        <a:scrgbClr b="0" g="0" r="0"/>
      </a:effectRef>
      <a:fontRef idx="minor">
        <a:schemeClr val="tx1"/>
      </a:fontRef>
    </dgm:style>
  </dgm:styleLbl>
  <dgm:styleLbl name="alignNode1">
    <dgm:scene3d>
      <a:camera prst="orthographicFront"/>
      <a:lightRig dir="t" rig="threePt"/>
    </dgm:scene3d>
    <dgm:sp3d/>
    <dgm:txPr/>
    <dgm:style>
      <a:lnRef idx="1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node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node2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node3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node4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fgImgPlace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2">
        <a:scrgbClr b="0" g="0" r="0"/>
      </a:effectRef>
      <a:fontRef idx="minor"/>
    </dgm:style>
  </dgm:styleLbl>
  <dgm:styleLbl name="alignImgPlace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2">
        <a:scrgbClr b="0" g="0" r="0"/>
      </a:effectRef>
      <a:fontRef idx="minor"/>
    </dgm:style>
  </dgm:styleLbl>
  <dgm:styleLbl name="bgImgPlace1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2">
        <a:scrgbClr b="0" g="0" r="0"/>
      </a:effectRef>
      <a:fontRef idx="minor"/>
    </dgm:style>
  </dgm:styleLbl>
  <dgm:styleLbl name="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f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bgSib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sib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callout">
    <dgm:scene3d>
      <a:camera prst="orthographicFront"/>
      <a:lightRig dir="t" rig="threePt"/>
    </dgm:scene3d>
    <dgm:sp3d/>
    <dgm:txPr/>
    <dgm:style>
      <a:lnRef idx="2">
        <a:scrgbClr b="0" g="0" r="0"/>
      </a:lnRef>
      <a:fillRef idx="1">
        <a:scrgbClr b="0" g="0" r="0"/>
      </a:fillRef>
      <a:effectRef idx="1">
        <a:scrgbClr b="0" g="0" r="0"/>
      </a:effectRef>
      <a:fontRef idx="minor"/>
    </dgm:style>
  </dgm:styleLbl>
  <dgm:styleLbl name="asst0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asst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asst2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asst3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asst4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parChTrans2D1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parChTrans2D2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parChTrans2D3">
    <dgm:scene3d>
      <a:camera prst="orthographicFront"/>
      <a:lightRig dir="t" rig="threePt"/>
    </dgm:scene3d>
    <dgm:sp3d/>
    <dgm:txPr/>
    <dgm:style>
      <a:lnRef idx="1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parChTrans2D4">
    <dgm:scene3d>
      <a:camera prst="orthographicFront"/>
      <a:lightRig dir="t" rig="threePt"/>
    </dgm:scene3d>
    <dgm:sp3d/>
    <dgm:txPr/>
    <dgm:style>
      <a:lnRef idx="1">
        <a:scrgbClr b="0" g="0" r="0"/>
      </a:lnRef>
      <a:fillRef idx="3">
        <a:scrgbClr b="0" g="0" r="0"/>
      </a:fillRef>
      <a:effectRef idx="2">
        <a:scrgbClr b="0" g="0" r="0"/>
      </a:effectRef>
      <a:fontRef idx="minor">
        <a:schemeClr val="lt1"/>
      </a:fontRef>
    </dgm:style>
  </dgm:styleLbl>
  <dgm:styleLbl name="parChTrans1D1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2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3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parChTrans1D4">
    <dgm:scene3d>
      <a:camera prst="orthographicFront"/>
      <a:lightRig dir="t" rig="threePt"/>
    </dgm:scene3d>
    <dgm:sp3d/>
    <dgm:txPr/>
    <dgm:style>
      <a:lnRef idx="1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  <dgm:styleLbl name="fg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conFg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tr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Fg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Align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solidBgAcc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FollowNode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alignAccFollowNode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AccFollowNode1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0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2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3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Acc4">
    <dgm:scene3d>
      <a:camera prst="orthographicFront"/>
      <a:lightRig dir="t" rig="threePt"/>
    </dgm:scene3d>
    <dgm:sp3d/>
    <dgm:txPr/>
    <dgm:style>
      <a:lnRef idx="1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2">
        <a:scrgbClr b="0" g="0" r="0"/>
      </a:effectRef>
      <a:fontRef idx="minor"/>
    </dgm:style>
  </dgm:styleLbl>
  <dgm:styleLbl name="dk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2">
        <a:scrgbClr b="0" g="0" r="0"/>
      </a:effectRef>
      <a:fontRef idx="minor"/>
    </dgm:style>
  </dgm:styleLbl>
  <dgm:styleLbl name="trB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1">
        <a:scrgbClr b="0" g="0" r="0"/>
      </a:fillRef>
      <a:effectRef idx="0">
        <a:scrgbClr b="0" g="0" r="0"/>
      </a:effectRef>
      <a:fontRef idx="minor"/>
    </dgm:style>
  </dgm:styleLbl>
  <dgm:styleLbl name="fgShp">
    <dgm:scene3d>
      <a:camera prst="orthographicFront"/>
      <a:lightRig dir="t" rig="threePt"/>
    </dgm:scene3d>
    <dgm:sp3d/>
    <dgm:txPr/>
    <dgm:style>
      <a:lnRef idx="0">
        <a:scrgbClr b="0" g="0" r="0"/>
      </a:lnRef>
      <a:fillRef idx="3">
        <a:scrgbClr b="0" g="0" r="0"/>
      </a:fillRef>
      <a:effectRef idx="2">
        <a:scrgbClr b="0" g="0" r="0"/>
      </a:effectRef>
      <a:fontRef idx="minor"/>
    </dgm:style>
  </dgm:styleLbl>
  <dgm:styleLbl name="revTx">
    <dgm:scene3d>
      <a:camera prst="orthographicFront"/>
      <a:lightRig dir="t" rig="threePt"/>
    </dgm:scene3d>
    <dgm:sp3d/>
    <dgm:txPr/>
    <dgm:style>
      <a:lnRef idx="0">
        <a:scrgbClr b="0" g="0" r="0"/>
      </a:lnRef>
      <a:fillRef idx="0">
        <a:scrgbClr b="0" g="0" r="0"/>
      </a:fillRef>
      <a:effectRef idx="0">
        <a:scrgbClr b="0" g="0" r="0"/>
      </a:effectRef>
      <a:fontRef idx="minor"/>
    </dgm:style>
  </dgm:styleLbl>
</dgm:styleDef>
</file>

<file path=ppt/notesMasters/_rels/notesMaster1.xml.rels><?xml version="1.0" encoding="UTF-8" standalone="yes"?>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n-GB" lang="en-GB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B7E7C4AF-04F1-5F44-824D-82A90AACCBD1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en-GB" lang="en-GB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55BC5092-71B5-7F4C-8334-BF7EE61DB2C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355795341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<Relationships xmlns="http://schemas.openxmlformats.org/package/2006/relationships"><Relationship Id="rId2" Target="../media/image2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2" Target="../media/image3.png" Type="http://schemas.openxmlformats.org/officeDocument/2006/relationships/image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 numCol="1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3962399" y="4385732"/>
            <a:ext cx="7197726" cy="1405467"/>
          </a:xfrm>
        </p:spPr>
        <p:txBody>
          <a:bodyPr anchor="t" numCol="1">
            <a:normAutofit/>
          </a:bodyPr>
          <a:lstStyle>
            <a:lvl1pPr algn="r" indent="0" marL="0">
              <a:buNone/>
              <a:defRPr cap="all" sz="1800">
                <a:solidFill>
                  <a:schemeClr val="tx1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en-GB" lang="en-GB"/>
              <a:t>Click to edit Master subtitle style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>
          <a:xfrm>
            <a:off x="8932558" y="5870575"/>
            <a:ext cx="1600200" cy="377825"/>
          </a:xfrm>
        </p:spPr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>
          <a:xfrm>
            <a:off x="3962399" y="5870575"/>
            <a:ext cx="4893958" cy="377825"/>
          </a:xfrm>
        </p:spPr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>
          <a:xfrm>
            <a:off x="10608958" y="5870575"/>
            <a:ext cx="551167" cy="377825"/>
          </a:xfrm>
        </p:spPr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967108230"/>
      </p:ext>
    </p:extLst>
  </p:cSld>
  <p:clrMapOvr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 numCol="1">
            <a:normAutofit/>
          </a:bodyPr>
          <a:lstStyle>
            <a:lvl1pPr algn="l">
              <a:defRPr b="0" sz="24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idx="1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numCol="1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altLang="en-GB" lang="en-GB"/>
              <a:t>Click icon to add picture</a:t>
            </a:r>
            <a:endParaRPr dirty="0"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685800" y="5299603"/>
            <a:ext cx="10131427" cy="493712"/>
          </a:xfrm>
        </p:spPr>
        <p:txBody>
          <a:bodyPr anchor="t" numCol="1">
            <a:normAutofit/>
          </a:bodyPr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9177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 numCol="1">
            <a:normAutofit/>
          </a:bodyPr>
          <a:lstStyle>
            <a:lvl1pPr algn="l">
              <a:defRPr b="0" cap="none" sz="32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800" y="4343400"/>
            <a:ext cx="10131428" cy="1447800"/>
          </a:xfrm>
        </p:spPr>
        <p:txBody>
          <a:bodyPr anchor="ctr" numCol="1">
            <a:normAutofit/>
          </a:bodyPr>
          <a:lstStyle>
            <a:lvl1pPr algn="l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2819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cmpd="sng" w="3175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cmpd="sng" w="3175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 numCol="1">
            <a:normAutofit/>
          </a:bodyPr>
          <a:lstStyle>
            <a:lvl1pPr algn="l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10" name="Text Placeholder 9"/>
          <p:cNvSpPr>
            <a:spLocks noGrp="1"/>
          </p:cNvSpPr>
          <p:nvPr>
            <p:ph idx="13" sz="quarter" type="body"/>
          </p:nvPr>
        </p:nvSpPr>
        <p:spPr>
          <a:xfrm>
            <a:off x="1097875" y="3352800"/>
            <a:ext cx="9339184" cy="381000"/>
          </a:xfrm>
        </p:spPr>
        <p:txBody>
          <a:bodyPr anchor="ctr" numCol="1"/>
          <a:lstStyle>
            <a:lvl1pPr indent="0" marL="0">
              <a:buFontTx/>
              <a:buNone/>
              <a:defRPr/>
            </a:lvl1pPr>
            <a:lvl2pPr indent="0" marL="457200">
              <a:buFontTx/>
              <a:buNone/>
              <a:defRPr/>
            </a:lvl2pPr>
            <a:lvl3pPr indent="0" marL="914400">
              <a:buFontTx/>
              <a:buNone/>
              <a:defRPr/>
            </a:lvl3pPr>
            <a:lvl4pPr indent="0" marL="1371600">
              <a:buFontTx/>
              <a:buNone/>
              <a:defRPr/>
            </a:lvl4pPr>
            <a:lvl5pPr indent="0" marL="1828800">
              <a:buFontTx/>
              <a:buNone/>
              <a:defRPr/>
            </a:lvl5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7465" y="4343400"/>
            <a:ext cx="10152367" cy="1447800"/>
          </a:xfrm>
        </p:spPr>
        <p:txBody>
          <a:bodyPr anchor="ctr" numCol="1">
            <a:normAutofit/>
          </a:bodyPr>
          <a:lstStyle>
            <a:lvl1pPr algn="l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012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 numCol="1">
            <a:normAutofit/>
          </a:bodyPr>
          <a:lstStyle>
            <a:lvl1pPr algn="l">
              <a:defRPr b="0" cap="none" sz="32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801" y="4777381"/>
            <a:ext cx="10131426" cy="860400"/>
          </a:xfrm>
        </p:spPr>
        <p:txBody>
          <a:bodyPr anchor="t" numCol="1">
            <a:normAutofit/>
          </a:bodyPr>
          <a:lstStyle>
            <a:lvl1pPr algn="l" indent="0" marL="0">
              <a:buNone/>
              <a:defRPr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68835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cmpd="sng" w="3175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cmpd="sng" w="3175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 numCol="1">
            <a:normAutofit/>
          </a:bodyPr>
          <a:lstStyle>
            <a:lvl1pPr algn="l">
              <a:defRPr b="0" cap="none" sz="3200">
                <a:solidFill>
                  <a:schemeClr val="tx1"/>
                </a:solidFill>
              </a:defRPr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10" name="Text Placeholder 9"/>
          <p:cNvSpPr>
            <a:spLocks noGrp="1"/>
          </p:cNvSpPr>
          <p:nvPr>
            <p:ph idx="13" sz="quarter" type="body"/>
          </p:nvPr>
        </p:nvSpPr>
        <p:spPr>
          <a:xfrm>
            <a:off x="685800" y="3886200"/>
            <a:ext cx="10135436" cy="889000"/>
          </a:xfrm>
        </p:spPr>
        <p:txBody>
          <a:bodyPr anchor="b" bIns="45720" lIns="91440" numCol="1" rIns="91440" rtlCol="0" tIns="45720" vert="horz">
            <a:normAutofit/>
          </a:bodyPr>
          <a:lstStyle>
            <a:lvl1pPr>
              <a:buNone/>
              <a:defRPr b="0" cap="none" dirty="0" lang="en-US" sz="2400">
                <a:ln cmpd="sng" w="3175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altLang="en-GB"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799" y="4775200"/>
            <a:ext cx="10135436" cy="1016000"/>
          </a:xfrm>
        </p:spPr>
        <p:txBody>
          <a:bodyPr anchor="t" numCol="1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91079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anchor="ctr" bIns="45720" lIns="91440" numCol="1" rIns="91440" rtlCol="0" tIns="45720" vert="horz">
            <a:normAutofit/>
          </a:bodyPr>
          <a:lstStyle>
            <a:lvl1pPr>
              <a:defRPr b="0" dirty="0" lang="en-US"/>
            </a:lvl1pPr>
          </a:lstStyle>
          <a:p>
            <a:pPr lvl="0" marL="0"/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10" name="Text Placeholder 9"/>
          <p:cNvSpPr>
            <a:spLocks noGrp="1"/>
          </p:cNvSpPr>
          <p:nvPr>
            <p:ph idx="13" sz="quarter" type="body"/>
          </p:nvPr>
        </p:nvSpPr>
        <p:spPr>
          <a:xfrm>
            <a:off x="685801" y="3505200"/>
            <a:ext cx="10131428" cy="838200"/>
          </a:xfrm>
        </p:spPr>
        <p:txBody>
          <a:bodyPr anchor="b" bIns="45720" lIns="91440" numCol="1" rIns="91440" rtlCol="0" tIns="45720" vert="horz">
            <a:normAutofit/>
          </a:bodyPr>
          <a:lstStyle>
            <a:lvl1pPr>
              <a:buNone/>
              <a:defRPr b="0" cap="none" dirty="0" lang="en-US" sz="2800">
                <a:ln cmpd="sng" w="3175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lvl="0" marL="0">
              <a:spcBef>
                <a:spcPct val="0"/>
              </a:spcBef>
              <a:buNone/>
            </a:pPr>
            <a:r>
              <a:rPr altLang="en-GB"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800" y="4343400"/>
            <a:ext cx="10131428" cy="1447800"/>
          </a:xfrm>
        </p:spPr>
        <p:txBody>
          <a:bodyPr anchor="t" numCol="1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47408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numCol="1"/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anchor="t" numCol="1" vert="eaVert"/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82680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8658675" y="609599"/>
            <a:ext cx="2158552" cy="5181601"/>
          </a:xfrm>
        </p:spPr>
        <p:txBody>
          <a:bodyPr numCol="1" vert="eaVert"/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685800" y="609600"/>
            <a:ext cx="7832116" cy="5181600"/>
          </a:xfrm>
        </p:spPr>
        <p:txBody>
          <a:bodyPr anchor="t" numCol="1" vert="eaVert"/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4454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numCol="1"/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07456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 numCol="1"/>
          <a:lstStyle>
            <a:lvl1pPr algn="l">
              <a:defRPr b="0" cap="all" sz="40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799" y="4777381"/>
            <a:ext cx="10131428" cy="860400"/>
          </a:xfrm>
        </p:spPr>
        <p:txBody>
          <a:bodyPr anchor="t" numCol="1">
            <a:normAutofit/>
          </a:bodyPr>
          <a:lstStyle>
            <a:lvl1pPr algn="l" indent="0" marL="0">
              <a:buNone/>
              <a:defRPr cap="all" sz="2000">
                <a:solidFill>
                  <a:schemeClr val="tx1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3110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685802" y="2142067"/>
            <a:ext cx="4995334" cy="3649134"/>
          </a:xfrm>
        </p:spPr>
        <p:txBody>
          <a:bodyPr numCol="1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5821895" y="2142067"/>
            <a:ext cx="4995332" cy="3649133"/>
          </a:xfrm>
        </p:spPr>
        <p:txBody>
          <a:bodyPr numCol="1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3258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973670" y="2218267"/>
            <a:ext cx="4709054" cy="576262"/>
          </a:xfrm>
        </p:spPr>
        <p:txBody>
          <a:bodyPr anchor="b" numCol="1">
            <a:noAutofit/>
          </a:bodyPr>
          <a:lstStyle>
            <a:lvl1pPr indent="0" marL="0">
              <a:buNone/>
              <a:defRPr b="0" sz="28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85801" y="2870201"/>
            <a:ext cx="4996923" cy="2920998"/>
          </a:xfrm>
        </p:spPr>
        <p:txBody>
          <a:bodyPr anchor="t" numCol="1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096003" y="2226734"/>
            <a:ext cx="4722813" cy="576262"/>
          </a:xfrm>
        </p:spPr>
        <p:txBody>
          <a:bodyPr anchor="b" numCol="1">
            <a:noAutofit/>
          </a:bodyPr>
          <a:lstStyle>
            <a:lvl1pPr indent="0" marL="0">
              <a:buNone/>
              <a:defRPr b="0" sz="28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5823483" y="2870201"/>
            <a:ext cx="4995334" cy="2920998"/>
          </a:xfrm>
        </p:spPr>
        <p:txBody>
          <a:bodyPr anchor="t" numCol="1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29450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65202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57624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 numCol="1">
            <a:normAutofit/>
          </a:bodyPr>
          <a:lstStyle>
            <a:lvl1pPr algn="l">
              <a:defRPr b="0" sz="24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 numCol="1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685800" y="3445933"/>
            <a:ext cx="3680885" cy="1828800"/>
          </a:xfrm>
        </p:spPr>
        <p:txBody>
          <a:bodyPr anchor="t" numCol="1"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37230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 numCol="1">
            <a:normAutofit/>
          </a:bodyPr>
          <a:lstStyle>
            <a:lvl1pPr algn="l">
              <a:defRPr b="0" sz="2800"/>
            </a:lvl1pPr>
          </a:lstStyle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14" name="Picture Placeholder 2"/>
          <p:cNvSpPr>
            <a:spLocks noChangeAspect="1" noGrp="1"/>
          </p:cNvSpPr>
          <p:nvPr>
            <p:ph idx="1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numCol="1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altLang="en-GB" lang="en-GB"/>
              <a:t>Click icon to add picture</a:t>
            </a:r>
            <a:endParaRPr dirty="0"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685800" y="2971800"/>
            <a:ext cx="6164653" cy="1828800"/>
          </a:xfrm>
        </p:spPr>
        <p:txBody>
          <a:bodyPr anchor="t" numCol="1"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altLang="en-GB"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en-GB" lang="en-GB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4224166767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8" Target="../slideLayouts/slideLayout17.xml" Type="http://schemas.openxmlformats.org/officeDocument/2006/relationships/slideLayout"/><Relationship Id="rId17" Target="../slideLayouts/slideLayout16.xml" Type="http://schemas.openxmlformats.org/officeDocument/2006/relationships/slideLayout"/><Relationship Id="rId16" Target="../slideLayouts/slideLayout15.xml" Type="http://schemas.openxmlformats.org/officeDocument/2006/relationships/slideLayout"/><Relationship Id="rId15" Target="../slideLayouts/slideLayout14.xml" Type="http://schemas.openxmlformats.org/officeDocument/2006/relationships/slideLayout"/><Relationship Id="rId14" Target="../slideLayouts/slideLayout13.xml" Type="http://schemas.openxmlformats.org/officeDocument/2006/relationships/slideLayout"/><Relationship Id="rId13" Target="../slideLayouts/slideLayout12.xml" Type="http://schemas.openxmlformats.org/officeDocument/2006/relationships/slideLayout"/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altLang="en-GB" lang="en-GB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pPr lvl="0"/>
            <a:r>
              <a:rPr altLang="en-GB" lang="en-GB"/>
              <a:t>Click to edit Master text styles</a:t>
            </a:r>
          </a:p>
          <a:p>
            <a:pPr lvl="1"/>
            <a:r>
              <a:rPr altLang="en-GB" lang="en-GB"/>
              <a:t>Second level</a:t>
            </a:r>
          </a:p>
          <a:p>
            <a:pPr lvl="2"/>
            <a:r>
              <a:rPr altLang="en-GB" lang="en-GB"/>
              <a:t>Third level</a:t>
            </a:r>
          </a:p>
          <a:p>
            <a:pPr lvl="3"/>
            <a:r>
              <a:rPr altLang="en-GB" lang="en-GB"/>
              <a:t>Fourth level</a:t>
            </a:r>
          </a:p>
          <a:p>
            <a:pPr lvl="4"/>
            <a:r>
              <a:rPr altLang="en-GB" lang="en-GB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b="0" i="0" sz="10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1043BC-2D68-9B43-8C4D-3D0E7FE55DF3}" type="datetimeFigureOut">
              <a:rPr altLang="en-GB" lang="en-GB" smtClean="0"/>
              <a:t>27/01/2023</a:t>
            </a:fld>
            <a:endParaRPr altLang="en-GB" lang="en-GB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b="0" i="0" sz="10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altLang="en-GB" lang="en-GB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b="0" i="0" sz="10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34CF7-B41C-8746-A000-1C568E3366AA}" type="slidenum">
              <a:rPr altLang="en-GB" lang="en-GB" smtClean="0"/>
              <a:t>‹#›</a:t>
            </a:fld>
            <a:endParaRPr altLang="en-GB" lang="en-GB"/>
          </a:p>
        </p:txBody>
      </p:sp>
    </p:spTree>
    <p:extLst>
      <p:ext uri="{BB962C8B-B14F-4D97-AF65-F5344CB8AC3E}">
        <p14:creationId xmlns:p14="http://schemas.microsoft.com/office/powerpoint/2010/main" val="1796893909"/>
      </p:ext>
    </p:extLst>
  </p:cSld>
  <p:clrMap accent1="accent1" accent2="accent2" accent3="accent3" accent4="accent4" accent5="accent5" accent6="accent6" bg1="dk1" bg2="dk2" folHlink="folHlink" hlink="hlink" tx1="lt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xStyles>
    <p:titleStyle>
      <a:lvl1pPr algn="l" defTabSz="457200" eaLnBrk="1" hangingPunct="1" latinLnBrk="0" rtl="0">
        <a:spcBef>
          <a:spcPct val="0"/>
        </a:spcBef>
        <a:buNone/>
        <a:defRPr cap="all" kern="1200" sz="3600">
          <a:ln cmpd="sng" w="3175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457200" eaLnBrk="1" hangingPunct="1" indent="-285750" latinLnBrk="0" marL="28575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8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6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457200" eaLnBrk="1" hangingPunct="1" indent="-285750" latinLnBrk="0" marL="120015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4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457200" eaLnBrk="1" hangingPunct="1" indent="-171450" latinLnBrk="0" marL="154305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457200" eaLnBrk="1" hangingPunct="1" indent="-171450" latinLnBrk="0" marL="200025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cap="none" kern="1200" sz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10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11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5" Target="../media/image4.png" Type="http://schemas.openxmlformats.org/officeDocument/2006/relationships/image"/><Relationship Id="rId4" Target="../media/image2.png" Type="http://schemas.openxmlformats.org/officeDocument/2006/relationships/image"/><Relationship Id="rId3" Target="../media/image12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13.jpe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4" Target="../media/image9.svg" Type="http://schemas.openxmlformats.org/officeDocument/2006/relationships/image"/><Relationship Id="rId3" Target="../media/image8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11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14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8" Target="../diagrams/drawing1.xml" Type="http://schemas.microsoft.com/office/2007/relationships/diagramDrawing"/><Relationship Id="rId7" Target="../diagrams/quickStyle1.xml" Type="http://schemas.openxmlformats.org/officeDocument/2006/relationships/diagramQuickStyle"/><Relationship Id="rId6" Target="../diagrams/layout1.xml" Type="http://schemas.openxmlformats.org/officeDocument/2006/relationships/diagramLayout"/><Relationship Id="rId5" Target="../diagrams/data1.xml" Type="http://schemas.openxmlformats.org/officeDocument/2006/relationships/diagramData"/><Relationship Id="rId4" Target="../diagrams/colors1.xml" Type="http://schemas.openxmlformats.org/officeDocument/2006/relationships/diagramColors"/><Relationship Id="rId3" Target="../media/image4.pn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15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4" Target="../media/image9.svg" Type="http://schemas.openxmlformats.org/officeDocument/2006/relationships/image"/><Relationship Id="rId3" Target="../media/image8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4" Target="../media/image4.png" Type="http://schemas.openxmlformats.org/officeDocument/2006/relationships/image"/><Relationship Id="rId3" Target="https://www.youtube.com/watch?v=e3FfL46OzYI" TargetMode="External" Type="http://schemas.openxmlformats.org/officeDocument/2006/relationships/hyperlink"/><Relationship Id="rId2" Target="../media/image3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5.jp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6" Target="../media/image4.png" Type="http://schemas.openxmlformats.org/officeDocument/2006/relationships/image"/><Relationship Id="rId5" Target="../media/image6.png" Type="http://schemas.openxmlformats.org/officeDocument/2006/relationships/image"/><Relationship Id="rId4" Target="../media/image2.png" Type="http://schemas.openxmlformats.org/officeDocument/2006/relationships/image"/><Relationship Id="rId3" Target="../media/image7.jpe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3" Target="https://www.youtube.com/watch?v=e3FfL46OzYI" TargetMode="External" Type="http://schemas.openxmlformats.org/officeDocument/2006/relationships/hyperlink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4" Target="../media/image9.svg" Type="http://schemas.openxmlformats.org/officeDocument/2006/relationships/image"/><Relationship Id="rId3" Target="../media/image8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30-521A-B046-9559-4D88855A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013" y="751824"/>
            <a:ext cx="10396478" cy="2421464"/>
          </a:xfrm>
        </p:spPr>
        <p:txBody>
          <a:bodyPr numCol="1">
            <a:normAutofit fontScale="90000"/>
          </a:bodyPr>
          <a:lstStyle/>
          <a:p>
            <a:pPr algn="ctr"/>
            <a:r>
              <a:rPr altLang="en-GB" b="1" dirty="0" lang="en-GB" sz="4300">
                <a:latin typeface="+mn-lt"/>
              </a:rPr>
              <a:t>Professional Development Skills </a:t>
            </a:r>
            <a:br>
              <a:rPr altLang="en-GB" b="1" dirty="0" lang="en-GB" sz="4300">
                <a:latin typeface="+mn-lt"/>
              </a:rPr>
            </a:br>
            <a:r>
              <a:rPr altLang="en-GB" b="1" dirty="0" lang="en-GB" sz="4300">
                <a:latin typeface="+mn-lt"/>
              </a:rPr>
              <a:t>Part 1</a:t>
            </a:r>
            <a:br>
              <a:rPr altLang="en-GB" b="1" dirty="0" lang="en-GB" sz="4300">
                <a:latin typeface="+mn-lt"/>
              </a:rPr>
            </a:br>
            <a:br>
              <a:rPr altLang="en-GB" b="1" dirty="0" lang="en-GB" sz="2000">
                <a:latin typeface="+mn-lt"/>
              </a:rPr>
            </a:br>
            <a:r>
              <a:rPr altLang="en-GB" b="1" dirty="0" lang="en-GB" sz="2000">
                <a:latin typeface="+mn-lt"/>
              </a:rPr>
              <a:t> </a:t>
            </a:r>
            <a:r>
              <a:rPr altLang="en-GB" b="1" dirty="0" lang="en-GB" sz="4300">
                <a:latin typeface="+mn-lt"/>
              </a:rPr>
              <a:t>Week 3 – Station 2 &amp; 3: Assessing Yourself</a:t>
            </a:r>
            <a:br>
              <a:rPr altLang="en-GB" b="1" dirty="0" lang="en-GB" sz="4300">
                <a:latin typeface="+mn-lt"/>
              </a:rPr>
            </a:br>
            <a:r>
              <a:rPr altLang="en-GB" b="1" dirty="0" lang="en-GB" sz="4300">
                <a:latin typeface="+mn-lt"/>
              </a:rPr>
              <a:t> and Identifying career Options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DE92-174F-0245-83EB-155A8EDCF656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2071657" y="3387600"/>
            <a:ext cx="9072533" cy="2990609"/>
          </a:xfrm>
        </p:spPr>
        <p:txBody>
          <a:bodyPr numCol="1">
            <a:noAutofit/>
          </a:bodyPr>
          <a:lstStyle/>
          <a:p>
            <a:pPr algn="l"/>
            <a:r>
              <a:rPr altLang="en-GB" b="1" dirty="0" lang="en-GB" sz="3000"/>
              <a:t>Lecturer: </a:t>
            </a:r>
            <a:r>
              <a:rPr altLang="en-GB" dirty="0" lang="en-GB" sz="3000"/>
              <a:t>… </a:t>
            </a:r>
          </a:p>
          <a:p>
            <a:pPr algn="l"/>
            <a:r>
              <a:rPr altLang="en-GB" b="1" dirty="0" lang="en-GB" sz="3000"/>
              <a:t>Email: </a:t>
            </a:r>
            <a:r>
              <a:rPr altLang="en-GB" dirty="0" lang="en-GB" sz="3000"/>
              <a:t>…</a:t>
            </a:r>
          </a:p>
          <a:p>
            <a:pPr algn="l"/>
            <a:endParaRPr altLang="en-GB" dirty="0" lang="en-GB" sz="3000"/>
          </a:p>
          <a:p>
            <a:pPr algn="l"/>
            <a:r>
              <a:rPr altLang="en-GB" b="1" dirty="0" lang="en-GB" sz="3000"/>
              <a:t>Module Leader: 	</a:t>
            </a:r>
            <a:r>
              <a:rPr cap="none" dirty="0" lang="en-US" sz="3000"/>
              <a:t>Kenneth Cohen</a:t>
            </a:r>
            <a:endParaRPr altLang="en-GB" cap="none" dirty="0" lang="en-GB" sz="3000"/>
          </a:p>
          <a:p>
            <a:pPr algn="l"/>
            <a:r>
              <a:rPr altLang="en-GB" b="1" dirty="0" lang="en-GB" sz="3000"/>
              <a:t>Email: 					</a:t>
            </a:r>
            <a:r>
              <a:rPr altLang="en-GB" cap="none" dirty="0" lang="en-GB" sz="3000"/>
              <a:t>kenneth.cohen@london.aru.ac.uk</a:t>
            </a:r>
            <a:endParaRPr altLang="en-GB" dirty="0" lang="en-GB" sz="3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BFE3-2F1B-C349-8CDF-2C817E2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Values in industry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252837" y="1651645"/>
            <a:ext cx="5401340" cy="5093702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pPr indent="-342900" marL="342900">
              <a:buAutoNum type="arabicPeriod"/>
            </a:pP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What do you think the values of these companies are?</a:t>
            </a:r>
          </a:p>
          <a:p>
            <a:pPr indent="-342900" marL="342900">
              <a:buAutoNum type="arabicPeriod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342900" marL="342900">
              <a:buAutoNum type="arabicPeriod"/>
            </a:pP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Look 3 of the companies up with your group:</a:t>
            </a:r>
          </a:p>
          <a:p>
            <a:pPr indent="-342900" marL="342900">
              <a:buAutoNum type="arabicPeriod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342900" lvl="1" marL="800100">
              <a:buAutoNum type="alphaLcPeriod"/>
            </a:pP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Can you find their values? What are they?</a:t>
            </a:r>
          </a:p>
          <a:p>
            <a:pPr indent="-342900" lvl="1" marL="800100">
              <a:buAutoNum type="alphaLcPeriod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342900" lvl="1" marL="800100">
              <a:buAutoNum type="alphaLcPeriod"/>
            </a:pP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Do you think these values match your perception of the companies? How?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</p:txBody>
      </p:sp>
      <p:pic>
        <p:nvPicPr>
          <p:cNvPr descr="A screenshot of a cell phone  Description generated with very high confidence" id="3" name="Picture 7">
            <a:extLst>
              <a:ext uri="{FF2B5EF4-FFF2-40B4-BE49-F238E27FC236}">
                <a16:creationId xmlns:a16="http://schemas.microsoft.com/office/drawing/2014/main" id="{3BDC3138-09C1-8644-3FB6-78408D9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5" y="1764298"/>
            <a:ext cx="5727404" cy="45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ion marks in a line and one question mark is lit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12" t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altLang="en-GB" dirty="0"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wall clock on a yellow background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" r="19192" t="87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fmla="*/ 3912717 w 6896713" name="connsiteX0"/>
              <a:gd fmla="*/ 0 h 6005491" name="connsiteY0"/>
              <a:gd fmla="*/ 6679426 w 6896713" name="connsiteX1"/>
              <a:gd fmla="*/ 1146008 h 6005491" name="connsiteY1"/>
              <a:gd fmla="*/ 6896713 w 6896713" name="connsiteX2"/>
              <a:gd fmla="*/ 1385085 h 6005491" name="connsiteY2"/>
              <a:gd fmla="*/ 6896713 w 6896713" name="connsiteX3"/>
              <a:gd fmla="*/ 1431256 h 6005491" name="connsiteY3"/>
              <a:gd fmla="*/ 6657442 w 6896713" name="connsiteX4"/>
              <a:gd fmla="*/ 1167992 h 6005491" name="connsiteY4"/>
              <a:gd fmla="*/ 3912717 w 6896713" name="connsiteX5"/>
              <a:gd fmla="*/ 31089 h 6005491" name="connsiteY5"/>
              <a:gd fmla="*/ 31089 w 6896713" name="connsiteX6"/>
              <a:gd fmla="*/ 3912717 h 6005491" name="connsiteY6"/>
              <a:gd fmla="*/ 593046 w 6896713" name="connsiteX7"/>
              <a:gd fmla="*/ 5925483 h 6005491" name="connsiteY7"/>
              <a:gd fmla="*/ 633874 w 6896713" name="connsiteX8"/>
              <a:gd fmla="*/ 5989169 h 6005491" name="connsiteY8"/>
              <a:gd fmla="*/ 607415 w 6896713" name="connsiteX9"/>
              <a:gd fmla="*/ 6005491 h 6005491" name="connsiteY9"/>
              <a:gd fmla="*/ 566458 w 6896713" name="connsiteX10"/>
              <a:gd fmla="*/ 5941603 h 6005491" name="connsiteY10"/>
              <a:gd fmla="*/ 0 w 6896713" name="connsiteX11"/>
              <a:gd fmla="*/ 3912717 h 6005491" name="connsiteY11"/>
              <a:gd fmla="*/ 3912717 w 6896713" name="connsiteX12"/>
              <a:gd fmla="*/ 0 h 6005491" name="connsiteY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b="b" l="l" r="r" t="t"/>
            <a:pathLst>
              <a:path h="6005491" w="6896713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lang="en-GB"/>
              <a:t>BREAK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 noGrp="1" noMove="1" noResize="1" noRot="1" noUngrp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20000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40000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360000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540000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660000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780000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900000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080000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200000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320000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440000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620000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740000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860000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1980000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160000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280000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400000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520000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700000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820000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2940000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3060000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80000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00000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20000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40000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720000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840000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960000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080000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260000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380000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500000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620000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800000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1920000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040000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160000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340000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460000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580000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700000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2880000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000000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120000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240000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420000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540000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660000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780000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3960000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080000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200000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320000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500000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620000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740000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4860000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040000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160000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280000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400000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580000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700000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820000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5940000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120000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240000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360000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480000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660000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780000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6900000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 rot="-7020000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231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 id="7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54" t="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Identifying career options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8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Preliminary career plans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7" y="2036311"/>
            <a:ext cx="10495406" cy="2785378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What industries are you interested in working in? What attracts you to those industries?</a:t>
            </a:r>
          </a:p>
          <a:p>
            <a:endParaRPr altLang="en-GB" dirty="0" lang="en-GB" sz="3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Have you ever worked in a job in the industries you mentioned above?</a:t>
            </a:r>
          </a:p>
        </p:txBody>
      </p:sp>
    </p:spTree>
    <p:extLst>
      <p:ext uri="{BB962C8B-B14F-4D97-AF65-F5344CB8AC3E}">
        <p14:creationId xmlns:p14="http://schemas.microsoft.com/office/powerpoint/2010/main" val="265711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Looking at career options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7" y="1482231"/>
            <a:ext cx="10131425" cy="3323987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3000">
                <a:latin charset="0" panose="020F0502020204030204" pitchFamily="34" typeface="Calibri"/>
                <a:cs charset="0" panose="020F0502020204030204" pitchFamily="34" typeface="Calibri"/>
              </a:rPr>
              <a:t>On your electronic device, go to the following website and read about one industry that is of potential interest to you:</a:t>
            </a:r>
          </a:p>
          <a:p>
            <a:endParaRPr altLang="en-GB" dirty="0" lang="en-GB" sz="30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r>
              <a:rPr altLang="en-GB" b="1" dirty="0" lang="en-GB" sz="3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https://www.prospects.ac.uk/job-profiles/browse-sector</a:t>
            </a:r>
          </a:p>
          <a:p>
            <a:endParaRPr altLang="en-GB" dirty="0" lang="en-GB" sz="30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r>
              <a:rPr altLang="en-GB" dirty="0" lang="en-GB" sz="3000">
                <a:latin charset="0" panose="020F0502020204030204" pitchFamily="34" typeface="Calibri"/>
                <a:cs charset="0" panose="020F0502020204030204" pitchFamily="34" typeface="Calibri"/>
              </a:rPr>
              <a:t>Go to TASK 3 of the </a:t>
            </a:r>
            <a:r>
              <a:rPr altLang="en-GB" b="1" dirty="0" lang="en-GB" sz="3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PD1 Week 3 – Worksheet </a:t>
            </a:r>
            <a:r>
              <a:rPr altLang="en-GB" dirty="0" lang="en-GB" sz="3000">
                <a:latin charset="0" panose="020F0502020204030204" pitchFamily="34" typeface="Calibri"/>
                <a:cs charset="0" panose="020F0502020204030204" pitchFamily="34" typeface="Calibri"/>
              </a:rPr>
              <a:t>and complete the table for your chosen profession.</a:t>
            </a:r>
          </a:p>
        </p:txBody>
      </p:sp>
      <p:pic>
        <p:nvPicPr>
          <p:cNvPr descr="Open Folder" id="3" name="Graphic 2">
            <a:extLst>
              <a:ext uri="{FF2B5EF4-FFF2-40B4-BE49-F238E27FC236}">
                <a16:creationId xmlns:a16="http://schemas.microsoft.com/office/drawing/2014/main" id="{EF80E903-3BCE-36EE-1E48-D8FF6E9D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9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5964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Looking at career options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6" y="1248315"/>
            <a:ext cx="10131425" cy="6186309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2800">
                <a:latin charset="0" panose="020F0502020204030204" pitchFamily="34" typeface="Calibri"/>
                <a:cs charset="0" panose="020F0502020204030204" pitchFamily="34" typeface="Calibri"/>
              </a:rPr>
              <a:t>Discuss with your peers what you have found out about your chosen industry. Use the questions below to help guide you:</a:t>
            </a:r>
          </a:p>
          <a:p>
            <a:endParaRPr altLang="en-GB" dirty="0" lang="en-GB" sz="28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 sz="2800">
                <a:latin charset="0" panose="020F0502020204030204" pitchFamily="34" typeface="Calibri"/>
                <a:cs charset="0" panose="020F0502020204030204" pitchFamily="34" typeface="Calibri"/>
              </a:rPr>
              <a:t>Did the job profile match what you expected from this profession? How so? </a:t>
            </a:r>
          </a:p>
          <a:p>
            <a:pPr indent="-514350" marL="514350">
              <a:buFont typeface="+mj-lt"/>
              <a:buAutoNum type="arabicPeriod"/>
            </a:pPr>
            <a:endParaRPr altLang="en-GB" dirty="0" lang="en-GB" sz="28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 sz="2800">
                <a:latin charset="0" panose="020F0502020204030204" pitchFamily="34" typeface="Calibri"/>
                <a:cs charset="0" panose="020F0502020204030204" pitchFamily="34" typeface="Calibri"/>
              </a:rPr>
              <a:t>What is one thing that you found surprising about the profession you looked at?</a:t>
            </a:r>
          </a:p>
          <a:p>
            <a:pPr indent="-514350" marL="514350">
              <a:buFont typeface="+mj-lt"/>
              <a:buAutoNum type="arabicPeriod"/>
            </a:pPr>
            <a:endParaRPr altLang="en-GB" dirty="0" lang="en-GB" sz="28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 sz="2800">
                <a:latin charset="0" panose="020F0502020204030204" pitchFamily="34" typeface="Calibri"/>
                <a:cs charset="0" panose="020F0502020204030204" pitchFamily="34" typeface="Calibri"/>
              </a:rPr>
              <a:t>Do you feel prepared to meet the challenges of this profession?</a:t>
            </a:r>
          </a:p>
          <a:p>
            <a:pPr indent="-514350" marL="514350">
              <a:buFont typeface="+mj-lt"/>
              <a:buAutoNum type="arabicPeriod"/>
            </a:pPr>
            <a:endParaRPr altLang="en-GB" dirty="0" lang="en-GB" sz="28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14350" marL="514350">
              <a:buFont typeface="+mj-lt"/>
              <a:buAutoNum type="arabicPeriod"/>
            </a:pPr>
            <a:r>
              <a:rPr altLang="en-GB" dirty="0" lang="en-GB" sz="2800">
                <a:latin charset="0" panose="020F0502020204030204" pitchFamily="34" typeface="Calibri"/>
                <a:cs charset="0" panose="020F0502020204030204" pitchFamily="34" typeface="Calibri"/>
              </a:rPr>
              <a:t>What do you think are the values of this profession?</a:t>
            </a:r>
          </a:p>
          <a:p>
            <a:pPr indent="-514350" marL="514350">
              <a:buFont typeface="+mj-lt"/>
              <a:buAutoNum type="arabicPeriod"/>
            </a:pPr>
            <a:endParaRPr altLang="en-GB" dirty="0" lang="en-GB" sz="30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14350" marL="514350">
              <a:buFont typeface="+mj-lt"/>
              <a:buAutoNum type="arabicPeriod"/>
            </a:pPr>
            <a:endParaRPr altLang="en-GB" dirty="0" lang="en-GB" sz="3000">
              <a:latin charset="0" panose="020F0502020204030204" pitchFamily="34" typeface="Calibri"/>
              <a:cs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2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ion marks in a line and one question mark is lit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12" t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altLang="en-GB" dirty="0"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wall covered with sticky notes.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9" t="45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350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3539430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3200"/>
              <a:t>After today’s class you should be able to:</a:t>
            </a:r>
          </a:p>
          <a:p>
            <a:endParaRPr altLang="en-GB" dirty="0" lang="en-GB" sz="3200">
              <a:solidFill>
                <a:srgbClr val="FF0000"/>
              </a:solidFill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i="1" lang="en-GB" sz="3200"/>
              <a:t>Articulate some of your core work values</a:t>
            </a:r>
          </a:p>
          <a:p>
            <a:pPr indent="-457200" marL="457200">
              <a:buFont charset="0" panose="020B0604020202020204" pitchFamily="34" typeface="Arial"/>
              <a:buChar char="•"/>
            </a:pPr>
            <a:endParaRPr altLang="en-GB" dirty="0" i="1" lang="en-GB" sz="3200">
              <a:solidFill>
                <a:srgbClr val="FF0000"/>
              </a:solidFill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i="1" lang="en-GB" sz="3200"/>
              <a:t>Find the core values of various industries</a:t>
            </a:r>
            <a:endParaRPr altLang="en-GB" dirty="0" i="1" lang="en-GB" sz="3200">
              <a:solidFill>
                <a:srgbClr val="FF0000"/>
              </a:solidFill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endParaRPr altLang="en-GB" dirty="0" i="1" lang="en-GB" sz="3200">
              <a:solidFill>
                <a:srgbClr val="FF0000"/>
              </a:solidFill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i="1" lang="en-GB" sz="3200"/>
              <a:t>Summarize the main characteristics of your chosen career</a:t>
            </a:r>
          </a:p>
        </p:txBody>
      </p:sp>
    </p:spTree>
    <p:extLst>
      <p:ext uri="{BB962C8B-B14F-4D97-AF65-F5344CB8AC3E}">
        <p14:creationId xmlns:p14="http://schemas.microsoft.com/office/powerpoint/2010/main" val="209847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fmla="*/ 4125976 w 4125976" name="connsiteX0"/>
              <a:gd fmla="*/ 0 h 6858002" name="connsiteY0"/>
              <a:gd fmla="*/ 1300393 w 4125976" name="connsiteX1"/>
              <a:gd fmla="*/ 0 h 6858002" name="connsiteY1"/>
              <a:gd fmla="*/ 1300393 w 4125976" name="connsiteX2"/>
              <a:gd fmla="*/ 2 h 6858002" name="connsiteY2"/>
              <a:gd fmla="*/ 1155520 w 4125976" name="connsiteX3"/>
              <a:gd fmla="*/ 2 h 6858002" name="connsiteY3"/>
              <a:gd fmla="*/ 1074856 w 4125976" name="connsiteX4"/>
              <a:gd fmla="*/ 88573 h 6858002" name="connsiteY4"/>
              <a:gd fmla="*/ 0 w 4125976" name="connsiteX5"/>
              <a:gd fmla="*/ 3396600 h 6858002" name="connsiteY5"/>
              <a:gd fmla="*/ 1222540 w 4125976" name="connsiteX6"/>
              <a:gd fmla="*/ 6858002 h 6858002" name="connsiteY6"/>
              <a:gd fmla="*/ 4125598 w 4125976" name="connsiteX7"/>
              <a:gd fmla="*/ 6858002 h 6858002" name="connsiteY7"/>
              <a:gd fmla="*/ 4125976 w 4125976" name="connsiteX8"/>
              <a:gd fmla="*/ 6857600 h 6858002" name="connsiteY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b="b" l="l" r="r" t="t"/>
            <a:pathLst>
              <a:path h="6858002" w="4125976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rotWithShape="1">
            <a:blip r:embed="rId2"/>
            <a:srcRect/>
            <a:tile algn="tl" flip="none" sx="100000" sy="100000" tx="0" ty="0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 wrap="square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B5756-449D-954E-8FF9-94922B9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>
                <a:solidFill>
                  <a:srgbClr val="FFFFFF"/>
                </a:solidFill>
                <a:latin typeface="+mn-lt"/>
              </a:rPr>
              <a:t>Week 3</a:t>
            </a:r>
            <a:br>
              <a:rPr altLang="en-GB" b="1" dirty="0" lang="en-GB">
                <a:solidFill>
                  <a:srgbClr val="FFFFFF"/>
                </a:solidFill>
                <a:latin typeface="+mn-lt"/>
              </a:rPr>
            </a:br>
            <a:r>
              <a:rPr altLang="en-GB" b="1" dirty="0" lang="en-GB">
                <a:solidFill>
                  <a:srgbClr val="FFFFFF"/>
                </a:solidFill>
                <a:latin typeface="+mn-lt"/>
              </a:rPr>
              <a:t>-</a:t>
            </a:r>
            <a:br>
              <a:rPr altLang="en-GB" b="1" dirty="0" lang="en-GB">
                <a:solidFill>
                  <a:srgbClr val="FFFFFF"/>
                </a:solidFill>
                <a:latin typeface="+mn-lt"/>
              </a:rPr>
            </a:br>
            <a:r>
              <a:rPr altLang="en-GB" b="1" dirty="0" lang="en-GB">
                <a:solidFill>
                  <a:srgbClr val="FFFFFF"/>
                </a:solidFill>
                <a:latin typeface="+mn-lt"/>
              </a:rPr>
              <a:t>In Today’s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7C5A2-796C-9949-AD61-A7C158E5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49C4A4A-20FF-17D5-896E-4DB48B2B3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69593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4" r:dm="rId5" r:lo="rId6" r:qs="rId7"/>
          </a:graphicData>
        </a:graphic>
      </p:graphicFrame>
    </p:spTree>
    <p:extLst>
      <p:ext uri="{BB962C8B-B14F-4D97-AF65-F5344CB8AC3E}">
        <p14:creationId xmlns:p14="http://schemas.microsoft.com/office/powerpoint/2010/main" val="28660811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gnant woman at work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8" l="9091" t="204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33795"/>
            <a:ext cx="10131425" cy="1456267"/>
          </a:xfrm>
        </p:spPr>
        <p:txBody>
          <a:bodyPr numCol="1">
            <a:normAutofit/>
          </a:bodyPr>
          <a:lstStyle/>
          <a:p>
            <a:pPr algn="ctr" defTabSz="457200" eaLnBrk="1" hangingPunct="1" latinLnBrk="0" rtl="1">
              <a:spcBef>
                <a:spcPct val="0"/>
              </a:spcBef>
              <a:buNone/>
            </a:pPr>
            <a:r>
              <a:rPr b="1" lang="en-US" sz="5000"/>
              <a:t>HOMEWORK</a:t>
            </a:r>
            <a:endParaRPr altLang="en-GB" b="1" dirty="0" lang="en-GB" sz="5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690062"/>
            <a:ext cx="10871511" cy="1738938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pPr indent="-571500" marL="571500">
              <a:buFont charset="0" panose="020B0604020202020204" pitchFamily="34" typeface="Arial"/>
              <a:buChar char="•"/>
            </a:pPr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Complete </a:t>
            </a:r>
            <a:r>
              <a:rPr altLang="en-GB" dirty="0" lang="en-GB" sz="3600">
                <a:latin charset="0" panose="020F0502020204030204" pitchFamily="34" typeface="Calibri"/>
                <a:cs charset="0" panose="020F0502020204030204" pitchFamily="34" typeface="Calibri"/>
              </a:rPr>
              <a:t>TASK 4 of the </a:t>
            </a:r>
            <a:r>
              <a:rPr altLang="en-GB" b="1" dirty="0" lang="en-GB" sz="36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PD1 Week 3 – Worksheet</a:t>
            </a:r>
          </a:p>
          <a:p>
            <a:pPr indent="-571500" marL="571500">
              <a:buFont charset="0" panose="020B0604020202020204" pitchFamily="34" typeface="Arial"/>
              <a:buChar char="•"/>
            </a:pPr>
            <a:endParaRPr altLang="en-GB" b="1" dirty="0" lang="en-GB" sz="3600">
              <a:solidFill>
                <a:schemeClr val="accent6"/>
              </a:solidFill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571500" marL="571500">
              <a:buFont charset="0" panose="020B0604020202020204" pitchFamily="34" typeface="Arial"/>
              <a:buChar char="•"/>
            </a:pPr>
            <a:endParaRPr altLang="en-GB" dirty="0" lang="en-GB" sz="3500">
              <a:latin charset="0" panose="020F0502020204030204" pitchFamily="34" typeface="Calibri"/>
              <a:cs charset="0" panose="020F0502020204030204" pitchFamily="34" typeface="Calibri"/>
            </a:endParaRPr>
          </a:p>
        </p:txBody>
      </p:sp>
      <p:pic>
        <p:nvPicPr>
          <p:cNvPr descr="Open Folder" id="3" name="Graphic 2">
            <a:extLst>
              <a:ext uri="{FF2B5EF4-FFF2-40B4-BE49-F238E27FC236}">
                <a16:creationId xmlns:a16="http://schemas.microsoft.com/office/drawing/2014/main" id="{3BDF3B61-C494-143D-7279-A61828B3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fmla="*/ 0 w 12192000" name="connsiteX0"/>
              <a:gd fmla="*/ 0 h 2270839" name="connsiteY0"/>
              <a:gd fmla="*/ 12192000 w 12192000" name="connsiteX1"/>
              <a:gd fmla="*/ 0 h 2270839" name="connsiteY1"/>
              <a:gd fmla="*/ 12192000 w 12192000" name="connsiteX2"/>
              <a:gd fmla="*/ 213719 h 2270839" name="connsiteY2"/>
              <a:gd fmla="*/ 12192000 w 12192000" name="connsiteX3"/>
              <a:gd fmla="*/ 471948 h 2270839" name="connsiteY3"/>
              <a:gd fmla="*/ 12192000 w 12192000" name="connsiteX4"/>
              <a:gd fmla="*/ 519830 h 2270839" name="connsiteY4"/>
              <a:gd fmla="*/ 12192000 w 12192000" name="connsiteX5"/>
              <a:gd fmla="*/ 744793 h 2270839" name="connsiteY5"/>
              <a:gd fmla="*/ 12192000 w 12192000" name="connsiteX6"/>
              <a:gd fmla="*/ 1754021 h 2270839" name="connsiteY6"/>
              <a:gd fmla="*/ 11957522 w 12192000" name="connsiteX7"/>
              <a:gd fmla="*/ 1797923 h 2270839" name="connsiteY7"/>
              <a:gd fmla="*/ 11679973 w 12192000" name="connsiteX8"/>
              <a:gd fmla="*/ 1847667 h 2270839" name="connsiteY8"/>
              <a:gd fmla="*/ 11401197 w 12192000" name="connsiteX9"/>
              <a:gd fmla="*/ 1896360 h 2270839" name="connsiteY9"/>
              <a:gd fmla="*/ 11121192 w 12192000" name="connsiteX10"/>
              <a:gd fmla="*/ 1938046 h 2270839" name="connsiteY10"/>
              <a:gd fmla="*/ 10842416 w 12192000" name="connsiteX11"/>
              <a:gd fmla="*/ 1980083 h 2270839" name="connsiteY11"/>
              <a:gd fmla="*/ 10562411 w 12192000" name="connsiteX12"/>
              <a:gd fmla="*/ 2019318 h 2270839" name="connsiteY12"/>
              <a:gd fmla="*/ 10286091 w 12192000" name="connsiteX13"/>
              <a:gd fmla="*/ 2052947 h 2270839" name="connsiteY13"/>
              <a:gd fmla="*/ 10006086 w 12192000" name="connsiteX14"/>
              <a:gd fmla="*/ 2084825 h 2270839" name="connsiteY14"/>
              <a:gd fmla="*/ 9727310 w 12192000" name="connsiteX15"/>
              <a:gd fmla="*/ 2113901 h 2270839" name="connsiteY15"/>
              <a:gd fmla="*/ 9453445 w 12192000" name="connsiteX16"/>
              <a:gd fmla="*/ 2139123 h 2270839" name="connsiteY16"/>
              <a:gd fmla="*/ 9175897 w 12192000" name="connsiteX17"/>
              <a:gd fmla="*/ 2164345 h 2270839" name="connsiteY17"/>
              <a:gd fmla="*/ 8902033 w 12192000" name="connsiteX18"/>
              <a:gd fmla="*/ 2185364 h 2270839" name="connsiteY18"/>
              <a:gd fmla="*/ 8628169 w 12192000" name="connsiteX19"/>
              <a:gd fmla="*/ 2201828 h 2270839" name="connsiteY19"/>
              <a:gd fmla="*/ 8355533 w 12192000" name="connsiteX20"/>
              <a:gd fmla="*/ 2218994 h 2270839" name="connsiteY20"/>
              <a:gd fmla="*/ 8085353 w 12192000" name="connsiteX21"/>
              <a:gd fmla="*/ 2233356 h 2270839" name="connsiteY21"/>
              <a:gd fmla="*/ 7817629 w 12192000" name="connsiteX22"/>
              <a:gd fmla="*/ 2243515 h 2270839" name="connsiteY22"/>
              <a:gd fmla="*/ 7549905 w 12192000" name="connsiteX23"/>
              <a:gd fmla="*/ 2252273 h 2270839" name="connsiteY23"/>
              <a:gd fmla="*/ 7284638 w 12192000" name="connsiteX24"/>
              <a:gd fmla="*/ 2260680 h 2270839" name="connsiteY24"/>
              <a:gd fmla="*/ 7023055 w 12192000" name="connsiteX25"/>
              <a:gd fmla="*/ 2264534 h 2270839" name="connsiteY25"/>
              <a:gd fmla="*/ 6761472 w 12192000" name="connsiteX26"/>
              <a:gd fmla="*/ 2268737 h 2270839" name="connsiteY26"/>
              <a:gd fmla="*/ 6503573 w 12192000" name="connsiteX27"/>
              <a:gd fmla="*/ 2270839 h 2270839" name="connsiteY27"/>
              <a:gd fmla="*/ 6248130 w 12192000" name="connsiteX28"/>
              <a:gd fmla="*/ 2268737 h 2270839" name="connsiteY28"/>
              <a:gd fmla="*/ 5995144 w 12192000" name="connsiteX29"/>
              <a:gd fmla="*/ 2268737 h 2270839" name="connsiteY29"/>
              <a:gd fmla="*/ 5744613 w 12192000" name="connsiteX30"/>
              <a:gd fmla="*/ 2264534 h 2270839" name="connsiteY30"/>
              <a:gd fmla="*/ 5498995 w 12192000" name="connsiteX31"/>
              <a:gd fmla="*/ 2258228 h 2270839" name="connsiteY31"/>
              <a:gd fmla="*/ 5255834 w 12192000" name="connsiteX32"/>
              <a:gd fmla="*/ 2252273 h 2270839" name="connsiteY32"/>
              <a:gd fmla="*/ 5017584 w 12192000" name="connsiteX33"/>
              <a:gd fmla="*/ 2245617 h 2270839" name="connsiteY33"/>
              <a:gd fmla="*/ 4780562 w 12192000" name="connsiteX34"/>
              <a:gd fmla="*/ 2235458 h 2270839" name="connsiteY34"/>
              <a:gd fmla="*/ 4547227 w 12192000" name="connsiteX35"/>
              <a:gd fmla="*/ 2224598 h 2270839" name="connsiteY35"/>
              <a:gd fmla="*/ 4318800 w 12192000" name="connsiteX36"/>
              <a:gd fmla="*/ 2214790 h 2270839" name="connsiteY36"/>
              <a:gd fmla="*/ 3873004 w 12192000" name="connsiteX37"/>
              <a:gd fmla="*/ 2187115 h 2270839" name="connsiteY37"/>
              <a:gd fmla="*/ 3445628 w 12192000" name="connsiteX38"/>
              <a:gd fmla="*/ 2157690 h 2270839" name="connsiteY38"/>
              <a:gd fmla="*/ 3035446 w 12192000" name="connsiteX39"/>
              <a:gd fmla="*/ 2126862 h 2270839" name="connsiteY39"/>
              <a:gd fmla="*/ 2647370 w 12192000" name="connsiteX40"/>
              <a:gd fmla="*/ 2092883 h 2270839" name="connsiteY40"/>
              <a:gd fmla="*/ 2276487 w 12192000" name="connsiteX41"/>
              <a:gd fmla="*/ 2057501 h 2270839" name="connsiteY41"/>
              <a:gd fmla="*/ 1932621 w 12192000" name="connsiteX42"/>
              <a:gd fmla="*/ 2019318 h 2270839" name="connsiteY42"/>
              <a:gd fmla="*/ 1609634 w 12192000" name="connsiteX43"/>
              <a:gd fmla="*/ 1981835 h 2270839" name="connsiteY43"/>
              <a:gd fmla="*/ 1312435 w 12192000" name="connsiteX44"/>
              <a:gd fmla="*/ 1944352 h 2270839" name="connsiteY44"/>
              <a:gd fmla="*/ 1039799 w 12192000" name="connsiteX45"/>
              <a:gd fmla="*/ 1908971 h 2270839" name="connsiteY45"/>
              <a:gd fmla="*/ 797865 w 12192000" name="connsiteX46"/>
              <a:gd fmla="*/ 1875341 h 2270839" name="connsiteY46"/>
              <a:gd fmla="*/ 579265 w 12192000" name="connsiteX47"/>
              <a:gd fmla="*/ 1843463 h 2270839" name="connsiteY47"/>
              <a:gd fmla="*/ 395052 w 12192000" name="connsiteX48"/>
              <a:gd fmla="*/ 1816840 h 2270839" name="connsiteY48"/>
              <a:gd fmla="*/ 240312 w 12192000" name="connsiteX49"/>
              <a:gd fmla="*/ 1791617 h 2270839" name="connsiteY49"/>
              <a:gd fmla="*/ 27853 w 12192000" name="connsiteX50"/>
              <a:gd fmla="*/ 1755536 h 2270839" name="connsiteY50"/>
              <a:gd fmla="*/ 0 w 12192000" name="connsiteX51"/>
              <a:gd fmla="*/ 1750823 h 2270839" name="connsiteY51"/>
              <a:gd fmla="*/ 0 w 12192000" name="connsiteX52"/>
              <a:gd fmla="*/ 744793 h 2270839" name="connsiteY52"/>
              <a:gd fmla="*/ 0 w 12192000" name="connsiteX53"/>
              <a:gd fmla="*/ 519830 h 2270839" name="connsiteY53"/>
              <a:gd fmla="*/ 0 w 12192000" name="connsiteX54"/>
              <a:gd fmla="*/ 471948 h 2270839" name="connsiteY54"/>
              <a:gd fmla="*/ 0 w 12192000" name="connsiteX55"/>
              <a:gd fmla="*/ 213719 h 2270839" name="connsiteY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b="b" l="l" r="r" t="t"/>
            <a:pathLst>
              <a:path h="2270839" w="12192000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 wrap="square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8" l="25900"/>
          <a:stretch/>
        </p:blipFill>
        <p:spPr>
          <a:xfrm>
            <a:off x="4071257" y="1"/>
            <a:ext cx="8117568" cy="2270839"/>
          </a:xfrm>
          <a:custGeom>
            <a:avLst/>
            <a:gdLst>
              <a:gd fmla="*/ 0 w 8117568" name="connsiteX0"/>
              <a:gd fmla="*/ 0 h 2270839" name="connsiteY0"/>
              <a:gd fmla="*/ 8117568 w 8117568" name="connsiteX1"/>
              <a:gd fmla="*/ 0 h 2270839" name="connsiteY1"/>
              <a:gd fmla="*/ 8117568 w 8117568" name="connsiteX2"/>
              <a:gd fmla="*/ 1754616 h 2270839" name="connsiteY2"/>
              <a:gd fmla="*/ 7886265 w 8117568" name="connsiteX3"/>
              <a:gd fmla="*/ 1797923 h 2270839" name="connsiteY3"/>
              <a:gd fmla="*/ 7608716 w 8117568" name="connsiteX4"/>
              <a:gd fmla="*/ 1847667 h 2270839" name="connsiteY4"/>
              <a:gd fmla="*/ 7329940 w 8117568" name="connsiteX5"/>
              <a:gd fmla="*/ 1896360 h 2270839" name="connsiteY5"/>
              <a:gd fmla="*/ 7049935 w 8117568" name="connsiteX6"/>
              <a:gd fmla="*/ 1938046 h 2270839" name="connsiteY6"/>
              <a:gd fmla="*/ 6771159 w 8117568" name="connsiteX7"/>
              <a:gd fmla="*/ 1980083 h 2270839" name="connsiteY7"/>
              <a:gd fmla="*/ 6491154 w 8117568" name="connsiteX8"/>
              <a:gd fmla="*/ 2019318 h 2270839" name="connsiteY8"/>
              <a:gd fmla="*/ 6214834 w 8117568" name="connsiteX9"/>
              <a:gd fmla="*/ 2052947 h 2270839" name="connsiteY9"/>
              <a:gd fmla="*/ 5934829 w 8117568" name="connsiteX10"/>
              <a:gd fmla="*/ 2084825 h 2270839" name="connsiteY10"/>
              <a:gd fmla="*/ 5656053 w 8117568" name="connsiteX11"/>
              <a:gd fmla="*/ 2113901 h 2270839" name="connsiteY11"/>
              <a:gd fmla="*/ 5382188 w 8117568" name="connsiteX12"/>
              <a:gd fmla="*/ 2139123 h 2270839" name="connsiteY12"/>
              <a:gd fmla="*/ 5104640 w 8117568" name="connsiteX13"/>
              <a:gd fmla="*/ 2164345 h 2270839" name="connsiteY13"/>
              <a:gd fmla="*/ 4830776 w 8117568" name="connsiteX14"/>
              <a:gd fmla="*/ 2185364 h 2270839" name="connsiteY14"/>
              <a:gd fmla="*/ 4556912 w 8117568" name="connsiteX15"/>
              <a:gd fmla="*/ 2201828 h 2270839" name="connsiteY15"/>
              <a:gd fmla="*/ 4284276 w 8117568" name="connsiteX16"/>
              <a:gd fmla="*/ 2218994 h 2270839" name="connsiteY16"/>
              <a:gd fmla="*/ 4014096 w 8117568" name="connsiteX17"/>
              <a:gd fmla="*/ 2233356 h 2270839" name="connsiteY17"/>
              <a:gd fmla="*/ 3746372 w 8117568" name="connsiteX18"/>
              <a:gd fmla="*/ 2243515 h 2270839" name="connsiteY18"/>
              <a:gd fmla="*/ 3478648 w 8117568" name="connsiteX19"/>
              <a:gd fmla="*/ 2252273 h 2270839" name="connsiteY19"/>
              <a:gd fmla="*/ 3213381 w 8117568" name="connsiteX20"/>
              <a:gd fmla="*/ 2260680 h 2270839" name="connsiteY20"/>
              <a:gd fmla="*/ 2951798 w 8117568" name="connsiteX21"/>
              <a:gd fmla="*/ 2264534 h 2270839" name="connsiteY21"/>
              <a:gd fmla="*/ 2690215 w 8117568" name="connsiteX22"/>
              <a:gd fmla="*/ 2268737 h 2270839" name="connsiteY22"/>
              <a:gd fmla="*/ 2432316 w 8117568" name="connsiteX23"/>
              <a:gd fmla="*/ 2270839 h 2270839" name="connsiteY23"/>
              <a:gd fmla="*/ 2176873 w 8117568" name="connsiteX24"/>
              <a:gd fmla="*/ 2268737 h 2270839" name="connsiteY24"/>
              <a:gd fmla="*/ 1923887 w 8117568" name="connsiteX25"/>
              <a:gd fmla="*/ 2268737 h 2270839" name="connsiteY25"/>
              <a:gd fmla="*/ 1673356 w 8117568" name="connsiteX26"/>
              <a:gd fmla="*/ 2264534 h 2270839" name="connsiteY26"/>
              <a:gd fmla="*/ 1427738 w 8117568" name="connsiteX27"/>
              <a:gd fmla="*/ 2258228 h 2270839" name="connsiteY27"/>
              <a:gd fmla="*/ 1184577 w 8117568" name="connsiteX28"/>
              <a:gd fmla="*/ 2252273 h 2270839" name="connsiteY28"/>
              <a:gd fmla="*/ 946327 w 8117568" name="connsiteX29"/>
              <a:gd fmla="*/ 2245617 h 2270839" name="connsiteY29"/>
              <a:gd fmla="*/ 709305 w 8117568" name="connsiteX30"/>
              <a:gd fmla="*/ 2235458 h 2270839" name="connsiteY30"/>
              <a:gd fmla="*/ 475970 w 8117568" name="connsiteX31"/>
              <a:gd fmla="*/ 2224598 h 2270839" name="connsiteY31"/>
              <a:gd fmla="*/ 247543 w 8117568" name="connsiteX32"/>
              <a:gd fmla="*/ 2214790 h 2270839" name="connsiteY32"/>
              <a:gd fmla="*/ 0 w 8117568" name="connsiteX33"/>
              <a:gd fmla="*/ 2199423 h 2270839" name="connsiteY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b="b" l="l" r="r" t="t"/>
            <a:pathLst>
              <a:path h="2270839" w="8117568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 anchor="ctr" bIns="45720" lIns="91440" numCol="1" rIns="91440" rtlCol="0" tIns="45720" vert="horz">
            <a:normAutofit/>
          </a:bodyPr>
          <a:lstStyle/>
          <a:p>
            <a:pPr algn="ctr"/>
            <a:r>
              <a:rPr b="1" lang="en-US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85800" y="2869574"/>
            <a:ext cx="10820400" cy="3198627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 fontScale="92500"/>
          </a:bodyPr>
          <a:lstStyle/>
          <a:p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Cottrell, S. (2015) </a:t>
            </a:r>
            <a:r>
              <a:rPr altLang="en-GB" dirty="0" i="1" lang="en-GB" sz="2500">
                <a:latin charset="0" panose="020F0502020204030204" pitchFamily="34" typeface="Calibri"/>
                <a:cs charset="0" panose="020F0502020204030204" pitchFamily="34" typeface="Calibri"/>
              </a:rPr>
              <a:t>Skills For Success</a:t>
            </a: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, 3rd Ed. London, Red Globe Press</a:t>
            </a:r>
          </a:p>
          <a:p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Motivational Madness (2020), </a:t>
            </a:r>
            <a:r>
              <a:rPr altLang="en-GB" dirty="0" i="1" lang="en-GB" sz="2500">
                <a:latin charset="0" panose="020F0502020204030204" pitchFamily="34" typeface="Calibri"/>
                <a:cs charset="0" panose="020F0502020204030204" pitchFamily="34" typeface="Calibri"/>
              </a:rPr>
              <a:t>Denzel Washington’s Life Advice Will Leave You Speechless </a:t>
            </a: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[online] Available at: &lt;</a:t>
            </a:r>
            <a:r>
              <a:rPr dirty="0" i="1" lang="en-US" sz="2500">
                <a:latin charset="0" panose="020F0502020204030204" pitchFamily="34" typeface="Calibri"/>
                <a:cs charset="0" panose="020F0502020204030204" pitchFamily="34"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https://www.youtube.com/watch?v=e3FfL46OzYI</a:t>
            </a:r>
            <a:r>
              <a:rPr dirty="0" i="1" lang="en-US" sz="2500">
                <a:latin charset="0" panose="020F0502020204030204" pitchFamily="34" typeface="Calibri"/>
                <a:cs charset="0" panose="020F0502020204030204" pitchFamily="34" typeface="Calibri"/>
              </a:rPr>
              <a:t>&gt; </a:t>
            </a:r>
            <a:r>
              <a:rPr dirty="0" lang="en-US" sz="2500">
                <a:latin charset="0" panose="020F0502020204030204" pitchFamily="34" typeface="Calibri"/>
                <a:cs charset="0" panose="020F0502020204030204" pitchFamily="34" typeface="Calibri"/>
              </a:rPr>
              <a:t>[Accessed on: 16</a:t>
            </a:r>
            <a:r>
              <a:rPr baseline="30000" dirty="0" lang="en-US" sz="2500">
                <a:latin charset="0" panose="020F0502020204030204" pitchFamily="34" typeface="Calibri"/>
                <a:cs charset="0" panose="020F0502020204030204" pitchFamily="34" typeface="Calibri"/>
              </a:rPr>
              <a:t>th</a:t>
            </a:r>
            <a:r>
              <a:rPr dirty="0" lang="en-US" sz="2500">
                <a:latin charset="0" panose="020F0502020204030204" pitchFamily="34" typeface="Calibri"/>
                <a:cs charset="0" panose="020F0502020204030204" pitchFamily="34" typeface="Calibri"/>
              </a:rPr>
              <a:t> February 2022]</a:t>
            </a:r>
          </a:p>
          <a:p>
            <a:endParaRPr dirty="0" i="1" lang="en-US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Prospects (n.d.) </a:t>
            </a:r>
            <a:r>
              <a:rPr altLang="en-GB" dirty="0" i="1" lang="en-GB" sz="2500">
                <a:latin charset="0" panose="020F0502020204030204" pitchFamily="34" typeface="Calibri"/>
                <a:cs charset="0" panose="020F0502020204030204" pitchFamily="34" typeface="Calibri"/>
              </a:rPr>
              <a:t>Browse Sector </a:t>
            </a: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[online] Available at: &lt;</a:t>
            </a:r>
            <a:r>
              <a:rPr dirty="0" i="1" lang="en-US" sz="2500">
                <a:latin charset="0" panose="020F0502020204030204" pitchFamily="34" typeface="Calibri"/>
                <a:cs charset="0" panose="020F0502020204030204" pitchFamily="34" typeface="Calibri"/>
              </a:rPr>
              <a:t>https://www.prospects.ac.uk/job-profiles/browse-sector</a:t>
            </a: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&gt; [accessed on 26</a:t>
            </a:r>
            <a:r>
              <a:rPr altLang="en-GB" baseline="30000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th</a:t>
            </a:r>
            <a:r>
              <a:rPr altLang="en-GB" dirty="0" lang="en-GB" sz="2500">
                <a:latin charset="0" panose="020F0502020204030204" pitchFamily="34" typeface="Calibri"/>
                <a:cs charset="0" panose="020F0502020204030204" pitchFamily="34" typeface="Calibri"/>
              </a:rPr>
              <a:t> August 2022]</a:t>
            </a:r>
          </a:p>
          <a:p>
            <a:endParaRPr altLang="en-GB" dirty="0" i="1" lang="en-GB">
              <a:solidFill>
                <a:schemeClr val="accent6"/>
              </a:solidFill>
              <a:latin typeface="Raleway"/>
              <a:cs charset="0" panose="020F0502020204030204" pitchFamily="34" typeface="Calibri"/>
            </a:endParaRPr>
          </a:p>
          <a:p>
            <a:endParaRPr altLang="en-GB" dirty="0" lang="en-GB"/>
          </a:p>
          <a:p>
            <a:endParaRPr altLang="en-GB" dirty="0" lang="en-GB">
              <a:latin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0505"/>
      </p:ext>
    </p:extLst>
  </p:cSld>
  <p:clrMapOvr>
    <a:overrideClrMapping accent1="accent1" accent2="accent2" accent3="accent3" accent4="accent4" accent5="accent5" accent6="accent6" bg1="lt1" bg2="lt2" folHlink="folHlink" hlink="hlink" tx1="dk1" tx2="dk2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oup of students working in library"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71" t="7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Homework review</a:t>
            </a:r>
            <a:endParaRPr altLang="en-GB" dirty="0" lang="en-GB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Homework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214656"/>
            <a:ext cx="10894265" cy="5555367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Share with your group the steps you have come up with to improve your mindset on your chosen topic. </a:t>
            </a:r>
          </a:p>
          <a:p>
            <a:pPr indent="-457200" marL="457200">
              <a:buFont charset="0" panose="020B0604020202020204" pitchFamily="34" typeface="Arial"/>
              <a:buChar char="•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Summarize with your partners what you understood from the chapter ‘Why Mindset Matters’ (Chap. 6 of </a:t>
            </a:r>
            <a:r>
              <a:rPr altLang="en-GB" b="1" dirty="0" i="1" lang="en-GB" sz="35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The Successful Career Toolkit</a:t>
            </a:r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).</a:t>
            </a:r>
          </a:p>
          <a:p>
            <a:pPr indent="-457200" marL="457200">
              <a:buFont charset="0" panose="020B0604020202020204" pitchFamily="34" typeface="Arial"/>
              <a:buChar char="•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  <a:p>
            <a:pPr indent="-457200" marL="457200">
              <a:buFont charset="0" panose="020B0604020202020204" pitchFamily="34" typeface="Arial"/>
              <a:buChar char="•"/>
            </a:pPr>
            <a:r>
              <a:rPr altLang="en-GB" dirty="0" lang="en-GB" sz="3500">
                <a:latin charset="0" panose="020F0502020204030204" pitchFamily="34" typeface="Calibri"/>
                <a:cs charset="0" panose="020F0502020204030204" pitchFamily="34" typeface="Calibri"/>
              </a:rPr>
              <a:t>Share with your group the 3 stress management strategies that you chose to attempt for this trimester. Why did you chose these strategies?</a:t>
            </a:r>
          </a:p>
          <a:p>
            <a:pPr indent="-457200" marL="457200">
              <a:buFont charset="0" panose="020B0604020202020204" pitchFamily="34" typeface="Arial"/>
              <a:buChar char="•"/>
            </a:pPr>
            <a:endParaRPr altLang="en-GB" dirty="0" lang="en-GB" sz="2500">
              <a:latin charset="0" panose="020F0502020204030204" pitchFamily="34" typeface="Calibri"/>
              <a:cs charset="0" panose="020F0502020204030204" pitchFamily="34"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79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30" t="13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fmla="*/ 1333 w 1333" name="T0"/>
              <a:gd fmla="*/ 1031 h 1298" name="T1"/>
              <a:gd fmla="*/ 1333 w 1333" name="T2"/>
              <a:gd fmla="*/ 380 h 1298" name="T3"/>
              <a:gd fmla="*/ 706 w 1333" name="T4"/>
              <a:gd fmla="*/ 0 h 1298" name="T5"/>
              <a:gd fmla="*/ 0 w 1333" name="T6"/>
              <a:gd fmla="*/ 706 h 1298" name="T7"/>
              <a:gd fmla="*/ 323 w 1333" name="T8"/>
              <a:gd fmla="*/ 1298 h 1298" name="T9"/>
              <a:gd fmla="*/ 1090 w 1333" name="T10"/>
              <a:gd fmla="*/ 1298 h 1298" name="T11"/>
              <a:gd fmla="*/ 1333 w 1333" name="T12"/>
              <a:gd fmla="*/ 1031 h 1298" name="T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b="b" l="0" r="r" t="0"/>
            <a:pathLst>
              <a:path h="1298" w="1333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cap="sq" cmpd="dbl" w="50800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b="50000" l="50000" r="50000" t="50000"/>
              </a:path>
              <a:tileRect/>
            </a:gradFill>
            <a:miter lim="800000"/>
          </a:ln>
          <a:effectLst>
            <a:outerShdw algn="tl" blurRad="254000" rotWithShape="0">
              <a:srgbClr val="000000">
                <a:alpha val="43000"/>
              </a:srgbClr>
            </a:outerShdw>
          </a:effectLst>
        </p:spPr>
        <p:txBody>
          <a:bodyPr anchor="t" bIns="45720" lIns="91440" numCol="1" rIns="91440" rtlCol="0" tIns="45720" vert="horz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cap="all"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numCol="1">
            <a:normAutofit/>
          </a:bodyPr>
          <a:lstStyle/>
          <a:p>
            <a:r>
              <a:rPr altLang="en-GB" dirty="0" lang="en-GB">
                <a:solidFill>
                  <a:schemeClr val="bg2">
                    <a:lumMod val="75000"/>
                  </a:schemeClr>
                </a:solidFill>
              </a:rPr>
              <a:t>IDENTIFYING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972170" y="1928798"/>
            <a:ext cx="8766714" cy="1708160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3500">
                <a:latin charset="0" pitchFamily="2" typeface="Raleway"/>
                <a:ea charset="0" panose="020F0502020204030204" pitchFamily="34" typeface="Calibri"/>
                <a:cs charset="0" panose="02020603050405020304" pitchFamily="18" typeface="Times New Roman"/>
              </a:rPr>
              <a:t>What are some of the beliefs that you hold in relation to your professional and social context?</a:t>
            </a:r>
          </a:p>
          <a:p>
            <a:r>
              <a:rPr/>
              <a:t/>
            </a:r>
          </a:p>
          <a:p>
            <a:r>
              <a:rPr/>
              <a:t>- Ethics, moral virtue</a:t>
            </a:r>
          </a:p>
          <a:p>
            <a:r>
              <a:rPr/>
              <a:t>- Location, place, context. </a:t>
            </a:r>
          </a:p>
          <a:p>
            <a:r>
              <a:rPr/>
              <a:t>- caultural, loyalty, quality, honesty  </a:t>
            </a:r>
          </a:p>
          <a:p>
            <a:r>
              <a:rPr sz="3500">
                <a:latin typeface="Raleway"/>
              </a:rPr>
              <a:t/>
            </a:r>
          </a:p>
          <a:p>
            <a:r>
              <a:rPr sz="3500">
                <a:latin typeface="Raleway"/>
              </a:rPr>
              <a:t/>
            </a:r>
          </a:p>
          <a:p>
            <a:r>
              <a:rPr sz="3500">
                <a:latin typeface="Raleway"/>
              </a:rPr>
              <a:t/>
            </a:r>
          </a:p>
        </p:txBody>
      </p:sp>
    </p:spTree>
    <p:extLst>
      <p:ext uri="{BB962C8B-B14F-4D97-AF65-F5344CB8AC3E}">
        <p14:creationId xmlns:p14="http://schemas.microsoft.com/office/powerpoint/2010/main" val="324203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Denzel’s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1886268"/>
            <a:ext cx="10131424" cy="3431709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3200">
                <a:latin charset="77" pitchFamily="2" typeface="Raleway"/>
              </a:rPr>
              <a:t>Watch part of Denzel Washington’s speech (up to 5.47) and highlight the values which are reflected in his words in TASK 1a of the </a:t>
            </a:r>
            <a:r>
              <a:rPr altLang="en-GB" b="1" dirty="0" lang="en-GB" sz="3200">
                <a:solidFill>
                  <a:schemeClr val="accent6"/>
                </a:solidFill>
                <a:latin charset="77" pitchFamily="2" typeface="Raleway"/>
                <a:cs charset="0" panose="020F0502020204030204" pitchFamily="34" typeface="Calibri"/>
              </a:rPr>
              <a:t>PD1 Week 3 – Worksheet</a:t>
            </a:r>
            <a:r>
              <a:rPr altLang="en-GB" dirty="0" lang="en-GB" sz="3200">
                <a:solidFill>
                  <a:schemeClr val="accent6"/>
                </a:solidFill>
                <a:latin charset="77" pitchFamily="2" typeface="Raleway"/>
                <a:cs charset="0" panose="020F0502020204030204" pitchFamily="34" typeface="Calibri"/>
              </a:rPr>
              <a:t> </a:t>
            </a:r>
            <a:r>
              <a:rPr altLang="en-GB" dirty="0" lang="en-GB" sz="3200">
                <a:latin typeface="Raleway"/>
              </a:rPr>
              <a:t>document.</a:t>
            </a:r>
          </a:p>
          <a:p>
            <a:endParaRPr altLang="en-GB" b="1" dirty="0" lang="en-GB" sz="3200">
              <a:solidFill>
                <a:schemeClr val="accent6"/>
              </a:solidFill>
              <a:latin charset="77" pitchFamily="2" typeface="Raleway"/>
            </a:endParaRPr>
          </a:p>
          <a:p>
            <a:r>
              <a:rPr b="1" dirty="0" i="1" lang="en-US" sz="3200">
                <a:solidFill>
                  <a:schemeClr val="accent6"/>
                </a:solidFill>
                <a:latin charset="77" pitchFamily="2"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https://www.youtube.com/watch?v=e3FfL46OzYI</a:t>
            </a:r>
            <a:endParaRPr b="1" dirty="0" i="1" lang="en-US" sz="3200">
              <a:solidFill>
                <a:schemeClr val="accent6"/>
              </a:solidFill>
              <a:latin charset="77" pitchFamily="2" typeface="Raleway"/>
            </a:endParaRPr>
          </a:p>
          <a:p>
            <a:pPr indent="-342900" marL="342900">
              <a:buFont charset="0" panose="020B0604020202020204" pitchFamily="34" typeface="Arial"/>
              <a:buChar char="•"/>
            </a:pPr>
            <a:endParaRPr altLang="en-GB" dirty="0" lang="en-GB" sz="2500"/>
          </a:p>
        </p:txBody>
      </p:sp>
    </p:spTree>
    <p:extLst>
      <p:ext uri="{BB962C8B-B14F-4D97-AF65-F5344CB8AC3E}">
        <p14:creationId xmlns:p14="http://schemas.microsoft.com/office/powerpoint/2010/main" val="329972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Your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2566752"/>
            <a:ext cx="10131424" cy="2323713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4000">
                <a:latin charset="0" panose="020F0502020204030204" pitchFamily="34" typeface="Calibri"/>
                <a:cs charset="0" panose="020F0502020204030204" pitchFamily="34" typeface="Calibri"/>
              </a:rPr>
              <a:t>Discuss with your group the questions in TASK 1b of the </a:t>
            </a:r>
            <a:r>
              <a:rPr altLang="en-GB" b="1" dirty="0" lang="en-GB" sz="4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PD1 Week 3 – Worksheet</a:t>
            </a:r>
            <a:r>
              <a:rPr altLang="en-GB" dirty="0" lang="en-GB" sz="4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 </a:t>
            </a:r>
            <a:r>
              <a:rPr altLang="en-GB" dirty="0" lang="en-GB" sz="4000">
                <a:latin charset="0" panose="020F0502020204030204" pitchFamily="34" typeface="Calibri"/>
                <a:cs charset="0" panose="020F0502020204030204" pitchFamily="34" typeface="Calibri"/>
              </a:rPr>
              <a:t>document about your own core values.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endParaRPr altLang="en-GB" dirty="0" lang="en-GB" sz="2500"/>
          </a:p>
        </p:txBody>
      </p:sp>
      <p:pic>
        <p:nvPicPr>
          <p:cNvPr descr="Open Folder" id="5" name="Graphic 4">
            <a:extLst>
              <a:ext uri="{FF2B5EF4-FFF2-40B4-BE49-F238E27FC236}">
                <a16:creationId xmlns:a16="http://schemas.microsoft.com/office/drawing/2014/main" id="{059B041E-67FF-12F3-0BB0-9B4A3379D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 numCol="1">
            <a:normAutofit/>
          </a:bodyPr>
          <a:lstStyle/>
          <a:p>
            <a:pPr algn="ctr"/>
            <a:r>
              <a:rPr altLang="en-GB" b="1" dirty="0" lang="en-GB" sz="5000"/>
              <a:t>Values in industry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2077654"/>
            <a:ext cx="10131424" cy="3554819"/>
          </a:xfrm>
          <a:prstGeom prst="rect">
            <a:avLst/>
          </a:prstGeom>
          <a:noFill/>
        </p:spPr>
        <p:txBody>
          <a:bodyPr numCol="1" wrap="square">
            <a:spAutoFit/>
          </a:bodyPr>
          <a:lstStyle/>
          <a:p>
            <a:r>
              <a:rPr altLang="en-GB" dirty="0" lang="en-GB" sz="4000">
                <a:latin charset="0" panose="020F0502020204030204" pitchFamily="34" typeface="Calibri"/>
                <a:cs charset="0" panose="020F0502020204030204" pitchFamily="34" typeface="Calibri"/>
              </a:rPr>
              <a:t>Go to the VLE tile for week 3 and open the </a:t>
            </a:r>
            <a:r>
              <a:rPr altLang="en-GB" b="1" dirty="0" lang="en-GB" sz="4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PD1 Week 3 – Skills for Success p.254-255</a:t>
            </a:r>
            <a:r>
              <a:rPr altLang="en-GB" dirty="0" lang="en-GB" sz="4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 </a:t>
            </a:r>
            <a:r>
              <a:rPr altLang="en-GB" dirty="0" lang="en-GB" sz="4000">
                <a:latin charset="0" panose="020F0502020204030204" pitchFamily="34" typeface="Calibri"/>
                <a:cs charset="0" panose="020F0502020204030204" pitchFamily="34" typeface="Calibri"/>
              </a:rPr>
              <a:t>document. Skim read the text the work in groups to complete the questions in TASK 2 of the </a:t>
            </a:r>
            <a:r>
              <a:rPr altLang="en-GB" b="1" dirty="0" lang="en-GB" sz="4000">
                <a:solidFill>
                  <a:schemeClr val="accent6"/>
                </a:solidFill>
                <a:latin charset="0" panose="020F0502020204030204" pitchFamily="34" typeface="Calibri"/>
                <a:cs charset="0" panose="020F0502020204030204" pitchFamily="34" typeface="Calibri"/>
              </a:rPr>
              <a:t>PD1 Week 3 – Worksheet</a:t>
            </a:r>
            <a:r>
              <a:rPr altLang="en-GB" dirty="0" lang="en-GB" sz="4000">
                <a:latin charset="0" panose="020F0502020204030204" pitchFamily="34" typeface="Calibri"/>
                <a:cs charset="0" panose="020F0502020204030204" pitchFamily="34" typeface="Calibri"/>
              </a:rPr>
              <a:t>.</a:t>
            </a:r>
          </a:p>
          <a:p>
            <a:pPr indent="-342900" marL="342900">
              <a:buFont charset="0" panose="020B0604020202020204" pitchFamily="34" typeface="Arial"/>
              <a:buChar char="•"/>
            </a:pPr>
            <a:endParaRPr altLang="en-GB" dirty="0" lang="en-GB" sz="2500"/>
          </a:p>
        </p:txBody>
      </p:sp>
    </p:spTree>
    <p:extLst>
      <p:ext uri="{BB962C8B-B14F-4D97-AF65-F5344CB8AC3E}">
        <p14:creationId xmlns:p14="http://schemas.microsoft.com/office/powerpoint/2010/main" val="1606291062"/>
      </p:ext>
    </p:extLst>
  </p:cSld>
  <p:clrMapOvr>
    <a:masterClrMapping/>
  </p:clrMapOvr>
</p:sld>
</file>

<file path=ppt/theme/_rels/theme1.xml.rels><?xml version="1.0" encoding="UTF-8" standalone="yes"?><Relationships xmlns="http://schemas.openxmlformats.org/package/2006/relationships"><Relationship Id="rId1" Target="../media/image1.jpeg" Type="http://schemas.openxmlformats.org/officeDocument/2006/relationships/image"/></Relationships>
</file>

<file path=ppt/theme/theme1.xml><?xml version="1.0" encoding="utf-8"?>
<a:theme xmlns:a="http://schemas.openxmlformats.org/drawingml/2006/main" name="Celestial">
  <a:themeElements>
    <a:clrScheme name="Celestial">
      <a:dk1>
        <a:sysClr lastClr="000000" val="windowText"/>
      </a:dk1>
      <a:lt1>
        <a:sysClr lastClr="FFFFFF" val="window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panose="020F0302020204030204"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panose="020F0502020204030204"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algn="ctr" cap="rnd" cmpd="sng" w="9525">
          <a:solidFill>
            <a:schemeClr val="phClr"/>
          </a:solidFill>
          <a:prstDash val="solid"/>
        </a:ln>
        <a:ln algn="ctr" cap="rnd" cmpd="sng" w="19050">
          <a:solidFill>
            <a:schemeClr val="phClr"/>
          </a:solidFill>
          <a:prstDash val="solid"/>
        </a:ln>
        <a:ln algn="ctr" cap="rnd" cmpd="sng" w="25400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r="5400000" dist="381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r="5400000" dist="381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dir="tl" rig="threePt">
              <a:rot lat="0" lon="0" rev="1200000"/>
            </a:lightRig>
          </a:scene3d>
          <a:sp3d>
            <a:bevelT h="12700" w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C4BB2A3D-0E93-4C5F-B0D2-9D3FCE089CC5}" name="Celestial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{79437FF1-848F-D445-834A-9CE71C04F337}tf10001058</Template>
  <Company/>
  <Words>676</Words>
  <Paragraphs>78</Paragraphs>
  <Slides>22</Slides>
  <Notes>0</Notes>
  <TotalTime>39656</TotalTime>
  <HiddenSlides>0</HiddenSlides>
  <MMClips>0</MMClips>
  <ScaleCrop>false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baseType="lpstr" size="27">
      <vt:lpstr>Arial</vt:lpstr>
      <vt:lpstr>Calibri</vt:lpstr>
      <vt:lpstr>Calibri Light</vt:lpstr>
      <vt:lpstr>Raleway</vt:lpstr>
      <vt:lpstr>Celestial</vt:lpstr>
      <vt:lpstr>Professional Development Skills  Part 1   Week 3 – Station 2 &amp; 3: Assessing Yourself  and Identifying career Options</vt:lpstr>
      <vt:lpstr>Week 3 - In Today’s class</vt:lpstr>
      <vt:lpstr>Homework review</vt:lpstr>
      <vt:lpstr>Homework Review</vt:lpstr>
      <vt:lpstr>IDENTIFYING VALUES</vt:lpstr>
      <vt:lpstr>Values</vt:lpstr>
      <vt:lpstr>Denzel’s values</vt:lpstr>
      <vt:lpstr>Your values</vt:lpstr>
      <vt:lpstr>Values in industry 1</vt:lpstr>
      <vt:lpstr>Values in industry 2</vt:lpstr>
      <vt:lpstr>Any questions?</vt:lpstr>
      <vt:lpstr>BREAK TIME</vt:lpstr>
      <vt:lpstr>Identifying career options</vt:lpstr>
      <vt:lpstr>Preliminary career plans</vt:lpstr>
      <vt:lpstr>Looking at career options 1</vt:lpstr>
      <vt:lpstr>Looking at career options 2</vt:lpstr>
      <vt:lpstr>Any questions?</vt:lpstr>
      <vt:lpstr>Summary</vt:lpstr>
      <vt:lpstr>SUMMARY</vt:lpstr>
      <vt:lpstr>Homework</vt:lpstr>
      <vt:lpstr>HOMEWORK</vt:lpstr>
      <vt:lpstr>References</vt:lpstr>
    </vt:vector>
  </TitlesOfParts>
  <LinksUpToDate>false</LinksUpToDate>
  <SharedDoc>false</SharedDoc>
  <HyperlinksChanged>false</HyperlinksChanged>
  <Application>Microsoft Macintosh PowerPoint</Application>
  <AppVersion>16.0000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2022-06-22T16:50:06Z</dcterms:created>
  <dc:creator>Kenz M BC</dc:creator>
  <cp:lastModifiedBy>Kenz M BC</cp:lastModifiedBy>
  <dcterms:modified xsi:type="dcterms:W3CDTF">2023-01-27T18:08:32Z</dcterms:modified>
  <cp:revision>98</cp:revision>
  <dc:title>PowerPoint Presentation</dc:title>
</cp:coreProperties>
</file>